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sldIdLst>
    <p:sldId id="256" r:id="rId2"/>
    <p:sldId id="307" r:id="rId3"/>
    <p:sldId id="324" r:id="rId4"/>
    <p:sldId id="315" r:id="rId5"/>
    <p:sldId id="317" r:id="rId6"/>
    <p:sldId id="316" r:id="rId7"/>
    <p:sldId id="308" r:id="rId8"/>
    <p:sldId id="310" r:id="rId9"/>
    <p:sldId id="311" r:id="rId10"/>
    <p:sldId id="314" r:id="rId11"/>
    <p:sldId id="312" r:id="rId12"/>
    <p:sldId id="313" r:id="rId13"/>
    <p:sldId id="327" r:id="rId14"/>
    <p:sldId id="318" r:id="rId15"/>
    <p:sldId id="319" r:id="rId16"/>
    <p:sldId id="320" r:id="rId17"/>
    <p:sldId id="321" r:id="rId18"/>
    <p:sldId id="322" r:id="rId19"/>
    <p:sldId id="323" r:id="rId20"/>
    <p:sldId id="325" r:id="rId21"/>
    <p:sldId id="326" r:id="rId22"/>
    <p:sldId id="329" r:id="rId23"/>
    <p:sldId id="330" r:id="rId24"/>
    <p:sldId id="331" r:id="rId25"/>
    <p:sldId id="332" r:id="rId26"/>
    <p:sldId id="336" r:id="rId27"/>
    <p:sldId id="328" r:id="rId28"/>
    <p:sldId id="335" r:id="rId29"/>
    <p:sldId id="333" r:id="rId30"/>
    <p:sldId id="334" r:id="rId31"/>
    <p:sldId id="289" r:id="rId32"/>
    <p:sldId id="290" r:id="rId33"/>
    <p:sldId id="283" r:id="rId34"/>
    <p:sldId id="301" r:id="rId35"/>
    <p:sldId id="302" r:id="rId36"/>
    <p:sldId id="303" r:id="rId37"/>
    <p:sldId id="304" r:id="rId38"/>
    <p:sldId id="305" r:id="rId3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32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en\Documents\Documents\1_Uni_Master\Prof.%20Herr\Griechenland\Greece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marcofurtado:Downloads:Intra_Eurosystem_balances.xlsx" TargetMode="External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en\Documents\Documents\1_Uni_Master\Prof.%20Herr\Griechenland\Gree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en\Documents\Documents\1_Uni_Master\Prof.%20Herr\Griechenland\Greece%20Data%202000-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en\Documents\Documents\1_Uni_Master\Prof.%20Herr\Griechenland\Gree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en\Documents\Documents\1_Uni_Master\Prof.%20Herr\Griechenland\Gree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en\Documents\Documents\1_Uni_Master\Prof.%20Herr\Griechenland\Gree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en\Documents\Documents\1_Uni_Master\Prof.%20Herr\Griechenland\Greec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ropbox\Arbeit%20Herr\Eurostat%202015%20current%20account%20balance%20to%20gdp%20from%201999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en\Documents\Documents\1_Uni_Master\Prof.%20Herr\Griechenland\Greec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en\Documents\Documents\1_Uni_Master\Prof.%20Herr\Griechenland\Gree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00707520255624E-2"/>
          <c:y val="2.4718371492711312E-2"/>
          <c:w val="0.92161426832515503"/>
          <c:h val="0.80384157647784338"/>
        </c:manualLayout>
      </c:layout>
      <c:lineChart>
        <c:grouping val="standard"/>
        <c:varyColors val="0"/>
        <c:ser>
          <c:idx val="0"/>
          <c:order val="0"/>
          <c:tx>
            <c:strRef>
              <c:f>'Real GDP'!$C$15</c:f>
              <c:strCache>
                <c:ptCount val="1"/>
                <c:pt idx="0">
                  <c:v>Euro area (18 countries) 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'Real GDP'!$D$14:$R$14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'Real GDP'!$D$15:$R$15</c:f>
              <c:numCache>
                <c:formatCode>General</c:formatCode>
                <c:ptCount val="15"/>
                <c:pt idx="0">
                  <c:v>3.8305668414214997E-2</c:v>
                </c:pt>
                <c:pt idx="1">
                  <c:v>2.0741311270809696E-2</c:v>
                </c:pt>
                <c:pt idx="2">
                  <c:v>9.3044513435658685E-3</c:v>
                </c:pt>
                <c:pt idx="3">
                  <c:v>6.4969131932001451E-3</c:v>
                </c:pt>
                <c:pt idx="4">
                  <c:v>2.2380890449855934E-2</c:v>
                </c:pt>
                <c:pt idx="5">
                  <c:v>1.6632341950960815E-2</c:v>
                </c:pt>
                <c:pt idx="6">
                  <c:v>3.2413723871505096E-2</c:v>
                </c:pt>
                <c:pt idx="7">
                  <c:v>3.0337507916877896E-2</c:v>
                </c:pt>
                <c:pt idx="8">
                  <c:v>4.7869136972379525E-3</c:v>
                </c:pt>
                <c:pt idx="9">
                  <c:v>-4.5071902044180871E-2</c:v>
                </c:pt>
                <c:pt idx="10">
                  <c:v>2.0245906896715224E-2</c:v>
                </c:pt>
                <c:pt idx="11">
                  <c:v>1.6162632833080635E-2</c:v>
                </c:pt>
                <c:pt idx="12">
                  <c:v>-7.2739465585445447E-3</c:v>
                </c:pt>
                <c:pt idx="13">
                  <c:v>-4.9223817937424971E-3</c:v>
                </c:pt>
                <c:pt idx="14">
                  <c:v>8.3424056051714865E-3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'Real GDP'!$C$16</c:f>
              <c:strCache>
                <c:ptCount val="1"/>
                <c:pt idx="0">
                  <c:v>Germany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'Real GDP'!$D$14:$R$14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'Real GDP'!$D$16:$R$16</c:f>
              <c:numCache>
                <c:formatCode>General</c:formatCode>
                <c:ptCount val="15"/>
                <c:pt idx="0">
                  <c:v>2.9849140946358106E-2</c:v>
                </c:pt>
                <c:pt idx="1">
                  <c:v>1.6952685657614437E-2</c:v>
                </c:pt>
                <c:pt idx="2">
                  <c:v>1.0770783123594352E-4</c:v>
                </c:pt>
                <c:pt idx="3">
                  <c:v>-7.205211829721391E-3</c:v>
                </c:pt>
                <c:pt idx="4">
                  <c:v>1.1806845540173435E-2</c:v>
                </c:pt>
                <c:pt idx="5">
                  <c:v>7.0656033563173013E-3</c:v>
                </c:pt>
                <c:pt idx="6">
                  <c:v>3.7100002063174528E-2</c:v>
                </c:pt>
                <c:pt idx="7">
                  <c:v>3.2698061559028463E-2</c:v>
                </c:pt>
                <c:pt idx="8">
                  <c:v>1.052111659144795E-2</c:v>
                </c:pt>
                <c:pt idx="9">
                  <c:v>-5.6379510837447813E-2</c:v>
                </c:pt>
                <c:pt idx="10">
                  <c:v>4.0907483913978887E-2</c:v>
                </c:pt>
                <c:pt idx="11">
                  <c:v>3.5899884326649256E-2</c:v>
                </c:pt>
                <c:pt idx="12">
                  <c:v>3.7651206240027092E-3</c:v>
                </c:pt>
                <c:pt idx="13">
                  <c:v>1.0575812485954603E-3</c:v>
                </c:pt>
                <c:pt idx="14">
                  <c:v>1.5083232429154868E-2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'Real GDP'!$C$17</c:f>
              <c:strCache>
                <c:ptCount val="1"/>
                <c:pt idx="0">
                  <c:v>Greece 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numRef>
              <c:f>'Real GDP'!$D$14:$R$14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'Real GDP'!$D$17:$R$17</c:f>
              <c:numCache>
                <c:formatCode>General</c:formatCode>
                <c:ptCount val="15"/>
                <c:pt idx="0">
                  <c:v>3.9673195814190383E-2</c:v>
                </c:pt>
                <c:pt idx="1">
                  <c:v>3.7369247137394521E-2</c:v>
                </c:pt>
                <c:pt idx="2">
                  <c:v>3.1626192519179384E-2</c:v>
                </c:pt>
                <c:pt idx="3">
                  <c:v>6.637760475623318E-2</c:v>
                </c:pt>
                <c:pt idx="4">
                  <c:v>4.9526244617465E-2</c:v>
                </c:pt>
                <c:pt idx="5">
                  <c:v>8.9092540148810514E-3</c:v>
                </c:pt>
                <c:pt idx="6">
                  <c:v>5.8152813494311922E-2</c:v>
                </c:pt>
                <c:pt idx="7">
                  <c:v>3.5374754914075851E-2</c:v>
                </c:pt>
                <c:pt idx="8">
                  <c:v>-4.4438255887970183E-3</c:v>
                </c:pt>
                <c:pt idx="9">
                  <c:v>-4.3949281298577746E-2</c:v>
                </c:pt>
                <c:pt idx="10">
                  <c:v>-5.4483897260130816E-2</c:v>
                </c:pt>
                <c:pt idx="11">
                  <c:v>-8.8638875381282942E-2</c:v>
                </c:pt>
                <c:pt idx="12">
                  <c:v>-6.5721118166075593E-2</c:v>
                </c:pt>
                <c:pt idx="13">
                  <c:v>-3.8949171901770462E-2</c:v>
                </c:pt>
                <c:pt idx="14">
                  <c:v>9.7753743760398554E-3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'Real GDP'!$C$18</c:f>
              <c:strCache>
                <c:ptCount val="1"/>
                <c:pt idx="0">
                  <c:v>Portugal 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'Real GDP'!$D$14:$R$14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'Real GDP'!$D$18:$R$18</c:f>
              <c:numCache>
                <c:formatCode>General</c:formatCode>
                <c:ptCount val="15"/>
                <c:pt idx="0">
                  <c:v>3.7874963442053905E-2</c:v>
                </c:pt>
                <c:pt idx="1">
                  <c:v>1.9432792905334593E-2</c:v>
                </c:pt>
                <c:pt idx="2">
                  <c:v>7.6880912054103842E-3</c:v>
                </c:pt>
                <c:pt idx="3">
                  <c:v>-9.3422727796886283E-3</c:v>
                </c:pt>
                <c:pt idx="4">
                  <c:v>1.8115888777907995E-2</c:v>
                </c:pt>
                <c:pt idx="5">
                  <c:v>7.6682865537057391E-3</c:v>
                </c:pt>
                <c:pt idx="6">
                  <c:v>1.5530448894267716E-2</c:v>
                </c:pt>
                <c:pt idx="7">
                  <c:v>2.4920014219694316E-2</c:v>
                </c:pt>
                <c:pt idx="8">
                  <c:v>1.9924541099664629E-3</c:v>
                </c:pt>
                <c:pt idx="9">
                  <c:v>-2.9780677944495782E-2</c:v>
                </c:pt>
                <c:pt idx="10">
                  <c:v>1.8986596230996952E-2</c:v>
                </c:pt>
                <c:pt idx="11">
                  <c:v>-1.8268235723043133E-2</c:v>
                </c:pt>
                <c:pt idx="12">
                  <c:v>-3.3154478982443572E-2</c:v>
                </c:pt>
                <c:pt idx="13">
                  <c:v>-1.3550267205273487E-2</c:v>
                </c:pt>
                <c:pt idx="14">
                  <c:v>1.0194566340658193E-2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'Real GDP'!$C$19</c:f>
              <c:strCache>
                <c:ptCount val="1"/>
                <c:pt idx="0">
                  <c:v>Spain 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'Real GDP'!$D$14:$R$14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'Real GDP'!$D$19:$R$19</c:f>
              <c:numCache>
                <c:formatCode>General</c:formatCode>
                <c:ptCount val="15"/>
                <c:pt idx="0">
                  <c:v>5.2890931787329967E-2</c:v>
                </c:pt>
                <c:pt idx="1">
                  <c:v>4.0010692254337392E-2</c:v>
                </c:pt>
                <c:pt idx="2">
                  <c:v>2.8797621210576958E-2</c:v>
                </c:pt>
                <c:pt idx="3">
                  <c:v>3.1875714756449763E-2</c:v>
                </c:pt>
                <c:pt idx="4">
                  <c:v>3.1667465006120513E-2</c:v>
                </c:pt>
                <c:pt idx="5">
                  <c:v>3.723102943199582E-2</c:v>
                </c:pt>
                <c:pt idx="6">
                  <c:v>4.174119115653549E-2</c:v>
                </c:pt>
                <c:pt idx="7">
                  <c:v>3.768895263113059E-2</c:v>
                </c:pt>
                <c:pt idx="8">
                  <c:v>1.1159727547476107E-2</c:v>
                </c:pt>
                <c:pt idx="9">
                  <c:v>-3.5738120304776896E-2</c:v>
                </c:pt>
                <c:pt idx="10">
                  <c:v>1.3786543593246499E-4</c:v>
                </c:pt>
                <c:pt idx="11">
                  <c:v>-6.1762602540629367E-3</c:v>
                </c:pt>
                <c:pt idx="12">
                  <c:v>-2.0887383324164129E-2</c:v>
                </c:pt>
                <c:pt idx="13">
                  <c:v>-1.2299878588969849E-2</c:v>
                </c:pt>
                <c:pt idx="14">
                  <c:v>1.4432138243578009E-2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39872"/>
        <c:axId val="53041792"/>
      </c:lineChart>
      <c:catAx>
        <c:axId val="53039872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41792"/>
        <c:crosses val="autoZero"/>
        <c:auto val="1"/>
        <c:lblAlgn val="ctr"/>
        <c:lblOffset val="100"/>
        <c:noMultiLvlLbl val="0"/>
      </c:catAx>
      <c:valAx>
        <c:axId val="5304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39872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2.2148712389212219E-2"/>
          <c:y val="0.92728666440563767"/>
          <c:w val="0.95389107611548551"/>
          <c:h val="7.27133355943623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de-DE" sz="2000" baseline="0" dirty="0"/>
              <a:t>Target2-Balances [</a:t>
            </a:r>
            <a:r>
              <a:rPr lang="de-DE" sz="2000" baseline="0" dirty="0" err="1"/>
              <a:t>bn</a:t>
            </a:r>
            <a:r>
              <a:rPr lang="de-DE" sz="2000" baseline="0" dirty="0"/>
              <a:t> €]</a:t>
            </a:r>
            <a:endParaRPr lang="de-DE" sz="20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8"/>
          <c:order val="0"/>
          <c:tx>
            <c:v>Finland</c:v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Figure1!$B$57:$CN$57</c:f>
              <c:numCache>
                <c:formatCode>0</c:formatCode>
                <c:ptCount val="91"/>
                <c:pt idx="0">
                  <c:v>-1093.75772106</c:v>
                </c:pt>
                <c:pt idx="1">
                  <c:v>-605.89994968999997</c:v>
                </c:pt>
                <c:pt idx="2">
                  <c:v>123.64649955</c:v>
                </c:pt>
                <c:pt idx="3">
                  <c:v>26.31568171</c:v>
                </c:pt>
                <c:pt idx="4">
                  <c:v>-233.00261172</c:v>
                </c:pt>
                <c:pt idx="5">
                  <c:v>731.23806081999999</c:v>
                </c:pt>
                <c:pt idx="6">
                  <c:v>-179.74194541</c:v>
                </c:pt>
                <c:pt idx="7">
                  <c:v>911.0324774799999</c:v>
                </c:pt>
                <c:pt idx="8">
                  <c:v>-1152.75626207</c:v>
                </c:pt>
                <c:pt idx="9">
                  <c:v>-270.97519535999987</c:v>
                </c:pt>
                <c:pt idx="10">
                  <c:v>1404.92087148</c:v>
                </c:pt>
                <c:pt idx="11">
                  <c:v>4403.4244840700003</c:v>
                </c:pt>
                <c:pt idx="12">
                  <c:v>250.29484511000001</c:v>
                </c:pt>
                <c:pt idx="13">
                  <c:v>-446.86352777000002</c:v>
                </c:pt>
                <c:pt idx="14">
                  <c:v>-1616.5099763200001</c:v>
                </c:pt>
                <c:pt idx="15">
                  <c:v>-1781.9345136500001</c:v>
                </c:pt>
                <c:pt idx="16">
                  <c:v>-2117.0603858099998</c:v>
                </c:pt>
                <c:pt idx="17">
                  <c:v>-2537.94996068</c:v>
                </c:pt>
                <c:pt idx="18">
                  <c:v>-3093.1964900299999</c:v>
                </c:pt>
                <c:pt idx="19">
                  <c:v>-2762.5013881300001</c:v>
                </c:pt>
                <c:pt idx="20">
                  <c:v>-1633.32634233</c:v>
                </c:pt>
                <c:pt idx="21">
                  <c:v>-1745.2051446999999</c:v>
                </c:pt>
                <c:pt idx="22">
                  <c:v>-588.41515198000002</c:v>
                </c:pt>
                <c:pt idx="23">
                  <c:v>4113.9150528299988</c:v>
                </c:pt>
                <c:pt idx="24">
                  <c:v>1821.1784940299999</c:v>
                </c:pt>
                <c:pt idx="25">
                  <c:v>4951.4765641900003</c:v>
                </c:pt>
                <c:pt idx="26">
                  <c:v>2790.0048174399999</c:v>
                </c:pt>
                <c:pt idx="27">
                  <c:v>9550.7641202799987</c:v>
                </c:pt>
                <c:pt idx="28">
                  <c:v>4008.85793139</c:v>
                </c:pt>
                <c:pt idx="29">
                  <c:v>5142.6719676800003</c:v>
                </c:pt>
                <c:pt idx="30">
                  <c:v>1199.61411576</c:v>
                </c:pt>
                <c:pt idx="31">
                  <c:v>-579.69035279000002</c:v>
                </c:pt>
                <c:pt idx="32">
                  <c:v>2513.2318355100001</c:v>
                </c:pt>
                <c:pt idx="33">
                  <c:v>-1664.9707198900001</c:v>
                </c:pt>
                <c:pt idx="34">
                  <c:v>1094.84456447</c:v>
                </c:pt>
                <c:pt idx="35">
                  <c:v>4426.2733603199986</c:v>
                </c:pt>
                <c:pt idx="36">
                  <c:v>2084.2668896199989</c:v>
                </c:pt>
                <c:pt idx="37">
                  <c:v>4015.2621776000001</c:v>
                </c:pt>
                <c:pt idx="38">
                  <c:v>8489.9895961799994</c:v>
                </c:pt>
                <c:pt idx="39">
                  <c:v>6032.6321766000001</c:v>
                </c:pt>
                <c:pt idx="40">
                  <c:v>14487.64978523</c:v>
                </c:pt>
                <c:pt idx="41">
                  <c:v>16647.66021572</c:v>
                </c:pt>
                <c:pt idx="42">
                  <c:v>15931.517097739999</c:v>
                </c:pt>
                <c:pt idx="43">
                  <c:v>6396.0729112500003</c:v>
                </c:pt>
                <c:pt idx="44">
                  <c:v>6030.3474122799989</c:v>
                </c:pt>
                <c:pt idx="45">
                  <c:v>4414.4730569699987</c:v>
                </c:pt>
                <c:pt idx="46">
                  <c:v>8204.9019442499975</c:v>
                </c:pt>
                <c:pt idx="47">
                  <c:v>19685.532673260001</c:v>
                </c:pt>
                <c:pt idx="48">
                  <c:v>6801.5465594099996</c:v>
                </c:pt>
                <c:pt idx="49">
                  <c:v>3880.0264131399999</c:v>
                </c:pt>
                <c:pt idx="50">
                  <c:v>6296.1472163799999</c:v>
                </c:pt>
                <c:pt idx="51">
                  <c:v>4812.8622654000001</c:v>
                </c:pt>
                <c:pt idx="52">
                  <c:v>6409.5916358900004</c:v>
                </c:pt>
                <c:pt idx="53">
                  <c:v>5984.6457867199997</c:v>
                </c:pt>
                <c:pt idx="54">
                  <c:v>6004.9898846599999</c:v>
                </c:pt>
                <c:pt idx="55">
                  <c:v>20777.97282377</c:v>
                </c:pt>
                <c:pt idx="56">
                  <c:v>43419.974494169997</c:v>
                </c:pt>
                <c:pt idx="57">
                  <c:v>33148.70542654999</c:v>
                </c:pt>
                <c:pt idx="58">
                  <c:v>35340.52983426</c:v>
                </c:pt>
                <c:pt idx="59">
                  <c:v>66008.140194149993</c:v>
                </c:pt>
                <c:pt idx="60">
                  <c:v>53747.705009819998</c:v>
                </c:pt>
                <c:pt idx="61">
                  <c:v>45458.125818890003</c:v>
                </c:pt>
                <c:pt idx="62">
                  <c:v>73143.575159519998</c:v>
                </c:pt>
                <c:pt idx="63">
                  <c:v>62959.107817459997</c:v>
                </c:pt>
                <c:pt idx="64">
                  <c:v>58824.79027505</c:v>
                </c:pt>
                <c:pt idx="65">
                  <c:v>72473.680657179997</c:v>
                </c:pt>
                <c:pt idx="66">
                  <c:v>59050</c:v>
                </c:pt>
                <c:pt idx="67" formatCode="General">
                  <c:v>62481</c:v>
                </c:pt>
                <c:pt idx="68" formatCode="General">
                  <c:v>70402</c:v>
                </c:pt>
                <c:pt idx="69">
                  <c:v>60989</c:v>
                </c:pt>
                <c:pt idx="70">
                  <c:v>51812</c:v>
                </c:pt>
                <c:pt idx="71">
                  <c:v>60725</c:v>
                </c:pt>
                <c:pt idx="72">
                  <c:v>47894</c:v>
                </c:pt>
                <c:pt idx="73">
                  <c:v>43705</c:v>
                </c:pt>
                <c:pt idx="74">
                  <c:v>34084</c:v>
                </c:pt>
                <c:pt idx="75">
                  <c:v>33853</c:v>
                </c:pt>
                <c:pt idx="76">
                  <c:v>29196</c:v>
                </c:pt>
                <c:pt idx="77">
                  <c:v>23795</c:v>
                </c:pt>
                <c:pt idx="78">
                  <c:v>20938</c:v>
                </c:pt>
                <c:pt idx="79" formatCode="General">
                  <c:v>26682</c:v>
                </c:pt>
                <c:pt idx="80">
                  <c:v>19669</c:v>
                </c:pt>
                <c:pt idx="81">
                  <c:v>16316</c:v>
                </c:pt>
                <c:pt idx="82">
                  <c:v>18193</c:v>
                </c:pt>
                <c:pt idx="83">
                  <c:v>26362</c:v>
                </c:pt>
                <c:pt idx="84">
                  <c:v>19131</c:v>
                </c:pt>
                <c:pt idx="85">
                  <c:v>15048</c:v>
                </c:pt>
                <c:pt idx="86">
                  <c:v>19780</c:v>
                </c:pt>
                <c:pt idx="87">
                  <c:v>15470</c:v>
                </c:pt>
                <c:pt idx="88">
                  <c:v>17736</c:v>
                </c:pt>
                <c:pt idx="89">
                  <c:v>14096</c:v>
                </c:pt>
                <c:pt idx="90">
                  <c:v>15807</c:v>
                </c:pt>
              </c:numCache>
            </c:numRef>
          </c:val>
          <c:smooth val="0"/>
        </c:ser>
        <c:ser>
          <c:idx val="4"/>
          <c:order val="1"/>
          <c:tx>
            <c:v>France</c:v>
          </c:tx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Figure1!$B$47:$CN$47</c:f>
              <c:numCache>
                <c:formatCode>General</c:formatCode>
                <c:ptCount val="91"/>
                <c:pt idx="2" formatCode="0">
                  <c:v>-1384</c:v>
                </c:pt>
                <c:pt idx="6" formatCode="0">
                  <c:v>-4827</c:v>
                </c:pt>
                <c:pt idx="7" formatCode="0">
                  <c:v>-13848</c:v>
                </c:pt>
                <c:pt idx="8" formatCode="0">
                  <c:v>-10878</c:v>
                </c:pt>
                <c:pt idx="9" formatCode="0">
                  <c:v>-19133</c:v>
                </c:pt>
                <c:pt idx="10" formatCode="0">
                  <c:v>-26053</c:v>
                </c:pt>
                <c:pt idx="11" formatCode="0">
                  <c:v>-11935</c:v>
                </c:pt>
                <c:pt idx="12" formatCode="0">
                  <c:v>-53262</c:v>
                </c:pt>
                <c:pt idx="13" formatCode="0">
                  <c:v>-58601</c:v>
                </c:pt>
                <c:pt idx="14" formatCode="0">
                  <c:v>-58634</c:v>
                </c:pt>
                <c:pt idx="15" formatCode="0">
                  <c:v>-70338</c:v>
                </c:pt>
                <c:pt idx="16" formatCode="0">
                  <c:v>-49682</c:v>
                </c:pt>
                <c:pt idx="17" formatCode="0">
                  <c:v>-67582</c:v>
                </c:pt>
                <c:pt idx="18" formatCode="0">
                  <c:v>-66122</c:v>
                </c:pt>
                <c:pt idx="19" formatCode="0">
                  <c:v>-73477</c:v>
                </c:pt>
                <c:pt idx="20" formatCode="0">
                  <c:v>-54289</c:v>
                </c:pt>
                <c:pt idx="21" formatCode="0">
                  <c:v>-107234</c:v>
                </c:pt>
                <c:pt idx="22" formatCode="0">
                  <c:v>-119079</c:v>
                </c:pt>
                <c:pt idx="23" formatCode="0">
                  <c:v>-117684</c:v>
                </c:pt>
                <c:pt idx="24" formatCode="0">
                  <c:v>-107163</c:v>
                </c:pt>
                <c:pt idx="25" formatCode="0">
                  <c:v>-90517</c:v>
                </c:pt>
                <c:pt idx="26" formatCode="0">
                  <c:v>-81345</c:v>
                </c:pt>
                <c:pt idx="27" formatCode="0">
                  <c:v>-60029</c:v>
                </c:pt>
                <c:pt idx="28" formatCode="0">
                  <c:v>-46475</c:v>
                </c:pt>
                <c:pt idx="29" formatCode="0">
                  <c:v>-50211</c:v>
                </c:pt>
                <c:pt idx="30" formatCode="0">
                  <c:v>-49150</c:v>
                </c:pt>
                <c:pt idx="31" formatCode="0">
                  <c:v>-74895</c:v>
                </c:pt>
                <c:pt idx="32" formatCode="0">
                  <c:v>-92336</c:v>
                </c:pt>
                <c:pt idx="33" formatCode="0">
                  <c:v>-81530</c:v>
                </c:pt>
                <c:pt idx="34" formatCode="0">
                  <c:v>-81545</c:v>
                </c:pt>
                <c:pt idx="35" formatCode="0">
                  <c:v>-62008</c:v>
                </c:pt>
                <c:pt idx="36" formatCode="0">
                  <c:v>-77891</c:v>
                </c:pt>
                <c:pt idx="37" formatCode="0">
                  <c:v>-63590</c:v>
                </c:pt>
                <c:pt idx="38" formatCode="0">
                  <c:v>-54229</c:v>
                </c:pt>
                <c:pt idx="39" formatCode="0">
                  <c:v>-52554</c:v>
                </c:pt>
                <c:pt idx="40" formatCode="0">
                  <c:v>-29608</c:v>
                </c:pt>
                <c:pt idx="42" formatCode="0">
                  <c:v>-19889</c:v>
                </c:pt>
                <c:pt idx="43" formatCode="0">
                  <c:v>-26362</c:v>
                </c:pt>
                <c:pt idx="44" formatCode="0">
                  <c:v>-31391</c:v>
                </c:pt>
                <c:pt idx="45" formatCode="0">
                  <c:v>-23080</c:v>
                </c:pt>
                <c:pt idx="46" formatCode="0">
                  <c:v>-11772</c:v>
                </c:pt>
                <c:pt idx="47" formatCode="0">
                  <c:v>-28349</c:v>
                </c:pt>
                <c:pt idx="48" formatCode="0">
                  <c:v>-18704</c:v>
                </c:pt>
                <c:pt idx="49" formatCode="0">
                  <c:v>-25812</c:v>
                </c:pt>
                <c:pt idx="50" formatCode="0">
                  <c:v>-22420</c:v>
                </c:pt>
                <c:pt idx="51" formatCode="0">
                  <c:v>-22666</c:v>
                </c:pt>
                <c:pt idx="52" formatCode="0">
                  <c:v>-28879</c:v>
                </c:pt>
                <c:pt idx="53" formatCode="0">
                  <c:v>-18318</c:v>
                </c:pt>
                <c:pt idx="54" formatCode="0">
                  <c:v>-7406</c:v>
                </c:pt>
                <c:pt idx="55" formatCode="0">
                  <c:v>-33489</c:v>
                </c:pt>
                <c:pt idx="56" formatCode="0">
                  <c:v>-97730</c:v>
                </c:pt>
                <c:pt idx="57" formatCode="0">
                  <c:v>-98500</c:v>
                </c:pt>
                <c:pt idx="58" formatCode="0">
                  <c:v>-90400</c:v>
                </c:pt>
                <c:pt idx="59" formatCode="0">
                  <c:v>-79629</c:v>
                </c:pt>
                <c:pt idx="60" formatCode="0">
                  <c:v>-113666</c:v>
                </c:pt>
                <c:pt idx="61" formatCode="0">
                  <c:v>-96316</c:v>
                </c:pt>
                <c:pt idx="62" formatCode="0">
                  <c:v>-47298</c:v>
                </c:pt>
                <c:pt idx="63" formatCode="0">
                  <c:v>-26300</c:v>
                </c:pt>
                <c:pt idx="64">
                  <c:v>-48219</c:v>
                </c:pt>
                <c:pt idx="65" formatCode="0">
                  <c:v>-12187</c:v>
                </c:pt>
                <c:pt idx="66" formatCode="0">
                  <c:v>-3337</c:v>
                </c:pt>
                <c:pt idx="67" formatCode="0">
                  <c:v>-4915</c:v>
                </c:pt>
                <c:pt idx="68" formatCode="0">
                  <c:v>-2597</c:v>
                </c:pt>
                <c:pt idx="69" formatCode="0">
                  <c:v>-45878</c:v>
                </c:pt>
                <c:pt idx="70" formatCode="0">
                  <c:v>-74810</c:v>
                </c:pt>
                <c:pt idx="71" formatCode="0">
                  <c:v>-73899</c:v>
                </c:pt>
                <c:pt idx="72" formatCode="0">
                  <c:v>-85376</c:v>
                </c:pt>
                <c:pt idx="73" formatCode="0">
                  <c:v>-78800</c:v>
                </c:pt>
                <c:pt idx="74" formatCode="0">
                  <c:v>-46200</c:v>
                </c:pt>
                <c:pt idx="75" formatCode="0">
                  <c:v>-73500</c:v>
                </c:pt>
                <c:pt idx="76">
                  <c:v>-71100</c:v>
                </c:pt>
                <c:pt idx="77" formatCode="0">
                  <c:v>-66500</c:v>
                </c:pt>
                <c:pt idx="78" formatCode="0">
                  <c:v>-56100</c:v>
                </c:pt>
                <c:pt idx="79" formatCode="0">
                  <c:v>-37800</c:v>
                </c:pt>
                <c:pt idx="80" formatCode="0">
                  <c:v>-52700</c:v>
                </c:pt>
                <c:pt idx="81" formatCode="0">
                  <c:v>-60100</c:v>
                </c:pt>
                <c:pt idx="82" formatCode="0">
                  <c:v>-68119</c:v>
                </c:pt>
                <c:pt idx="83" formatCode="0">
                  <c:v>-34100</c:v>
                </c:pt>
                <c:pt idx="84">
                  <c:v>-48200</c:v>
                </c:pt>
                <c:pt idx="85" formatCode="0">
                  <c:v>-45200</c:v>
                </c:pt>
                <c:pt idx="86" formatCode="0">
                  <c:v>-29700</c:v>
                </c:pt>
                <c:pt idx="87" formatCode="0">
                  <c:v>-42000</c:v>
                </c:pt>
                <c:pt idx="88" formatCode="0">
                  <c:v>-49200</c:v>
                </c:pt>
                <c:pt idx="89" formatCode="0">
                  <c:v>-48200</c:v>
                </c:pt>
                <c:pt idx="90" formatCode="0">
                  <c:v>-30900</c:v>
                </c:pt>
              </c:numCache>
            </c:numRef>
          </c:val>
          <c:smooth val="0"/>
        </c:ser>
        <c:ser>
          <c:idx val="0"/>
          <c:order val="2"/>
          <c:tx>
            <c:v>Germany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Figure1!$B$42:$CN$42</c:f>
              <c:numCache>
                <c:formatCode>0</c:formatCode>
                <c:ptCount val="91"/>
                <c:pt idx="0">
                  <c:v>13000.108</c:v>
                </c:pt>
                <c:pt idx="1">
                  <c:v>18704.118999999999</c:v>
                </c:pt>
                <c:pt idx="2">
                  <c:v>20940.063999999998</c:v>
                </c:pt>
                <c:pt idx="3">
                  <c:v>9083.8859999999986</c:v>
                </c:pt>
                <c:pt idx="4">
                  <c:v>25223.776000000002</c:v>
                </c:pt>
                <c:pt idx="5">
                  <c:v>17598.041000000001</c:v>
                </c:pt>
                <c:pt idx="6">
                  <c:v>20588.022000000001</c:v>
                </c:pt>
                <c:pt idx="7">
                  <c:v>44129.883000000002</c:v>
                </c:pt>
                <c:pt idx="8">
                  <c:v>47461.868999999999</c:v>
                </c:pt>
                <c:pt idx="9">
                  <c:v>65455.337</c:v>
                </c:pt>
                <c:pt idx="10">
                  <c:v>72607.134999999995</c:v>
                </c:pt>
                <c:pt idx="11">
                  <c:v>71045.675000000003</c:v>
                </c:pt>
                <c:pt idx="12">
                  <c:v>93688.025999999998</c:v>
                </c:pt>
                <c:pt idx="13">
                  <c:v>109906.355</c:v>
                </c:pt>
                <c:pt idx="14">
                  <c:v>87014.131999999998</c:v>
                </c:pt>
                <c:pt idx="15">
                  <c:v>89664.84699999998</c:v>
                </c:pt>
                <c:pt idx="16">
                  <c:v>91759.284</c:v>
                </c:pt>
                <c:pt idx="17">
                  <c:v>95534.573999999993</c:v>
                </c:pt>
                <c:pt idx="18">
                  <c:v>94241.334000000003</c:v>
                </c:pt>
                <c:pt idx="19">
                  <c:v>108085.22900000001</c:v>
                </c:pt>
                <c:pt idx="20">
                  <c:v>99957.517999999996</c:v>
                </c:pt>
                <c:pt idx="21">
                  <c:v>70196.039000000004</c:v>
                </c:pt>
                <c:pt idx="22">
                  <c:v>93376.879000000001</c:v>
                </c:pt>
                <c:pt idx="23">
                  <c:v>115294.72900000001</c:v>
                </c:pt>
                <c:pt idx="24">
                  <c:v>133692.351</c:v>
                </c:pt>
                <c:pt idx="25">
                  <c:v>147303.883</c:v>
                </c:pt>
                <c:pt idx="26">
                  <c:v>151680.715</c:v>
                </c:pt>
                <c:pt idx="27">
                  <c:v>151774.17499999999</c:v>
                </c:pt>
                <c:pt idx="28">
                  <c:v>139664.01</c:v>
                </c:pt>
                <c:pt idx="29">
                  <c:v>171052.133</c:v>
                </c:pt>
                <c:pt idx="30">
                  <c:v>161956.22700000001</c:v>
                </c:pt>
                <c:pt idx="31">
                  <c:v>159718.37899999999</c:v>
                </c:pt>
                <c:pt idx="32">
                  <c:v>179035.04199999999</c:v>
                </c:pt>
                <c:pt idx="33">
                  <c:v>154346.40700000001</c:v>
                </c:pt>
                <c:pt idx="34">
                  <c:v>160779.67199999999</c:v>
                </c:pt>
                <c:pt idx="35">
                  <c:v>177722.508</c:v>
                </c:pt>
                <c:pt idx="36">
                  <c:v>177759.587</c:v>
                </c:pt>
                <c:pt idx="37">
                  <c:v>197483.00899999999</c:v>
                </c:pt>
                <c:pt idx="38">
                  <c:v>207417.80600000001</c:v>
                </c:pt>
                <c:pt idx="39">
                  <c:v>213678.39499999999</c:v>
                </c:pt>
                <c:pt idx="40">
                  <c:v>255465.34099999999</c:v>
                </c:pt>
                <c:pt idx="41">
                  <c:v>249416.90299999999</c:v>
                </c:pt>
                <c:pt idx="42">
                  <c:v>271224.97100000002</c:v>
                </c:pt>
                <c:pt idx="43">
                  <c:v>282598.74800000002</c:v>
                </c:pt>
                <c:pt idx="44">
                  <c:v>309980.46600000001</c:v>
                </c:pt>
                <c:pt idx="45">
                  <c:v>286663.74900000001</c:v>
                </c:pt>
                <c:pt idx="46">
                  <c:v>299445.21600000001</c:v>
                </c:pt>
                <c:pt idx="47">
                  <c:v>325556.42800000001</c:v>
                </c:pt>
                <c:pt idx="48">
                  <c:v>302629.65500000003</c:v>
                </c:pt>
                <c:pt idx="49">
                  <c:v>320709.54700000002</c:v>
                </c:pt>
                <c:pt idx="50">
                  <c:v>323228.61300000001</c:v>
                </c:pt>
                <c:pt idx="51">
                  <c:v>309107.446</c:v>
                </c:pt>
                <c:pt idx="52">
                  <c:v>323641.36499999999</c:v>
                </c:pt>
                <c:pt idx="53">
                  <c:v>336540.7</c:v>
                </c:pt>
                <c:pt idx="54">
                  <c:v>343662.25799999997</c:v>
                </c:pt>
                <c:pt idx="55">
                  <c:v>390424.43</c:v>
                </c:pt>
                <c:pt idx="56">
                  <c:v>449612.80699999997</c:v>
                </c:pt>
                <c:pt idx="57">
                  <c:v>465517.94400000002</c:v>
                </c:pt>
                <c:pt idx="58">
                  <c:v>495164.18099999998</c:v>
                </c:pt>
                <c:pt idx="59">
                  <c:v>463134.18800000002</c:v>
                </c:pt>
                <c:pt idx="60">
                  <c:v>498131.36499999999</c:v>
                </c:pt>
                <c:pt idx="61">
                  <c:v>547046.71699999983</c:v>
                </c:pt>
                <c:pt idx="62">
                  <c:v>615591.52800000005</c:v>
                </c:pt>
                <c:pt idx="63">
                  <c:v>644182.01</c:v>
                </c:pt>
                <c:pt idx="64">
                  <c:v>698567.10100000002</c:v>
                </c:pt>
                <c:pt idx="65">
                  <c:v>728566.72022026998</c:v>
                </c:pt>
                <c:pt idx="66">
                  <c:v>727206.14610599994</c:v>
                </c:pt>
                <c:pt idx="67">
                  <c:v>751449.17570765002</c:v>
                </c:pt>
                <c:pt idx="68">
                  <c:v>695458.42658841005</c:v>
                </c:pt>
                <c:pt idx="69">
                  <c:v>719351.98334028991</c:v>
                </c:pt>
                <c:pt idx="70">
                  <c:v>715123.89263876993</c:v>
                </c:pt>
                <c:pt idx="71">
                  <c:v>655669.74355355999</c:v>
                </c:pt>
                <c:pt idx="72">
                  <c:v>616937.24048610998</c:v>
                </c:pt>
                <c:pt idx="73">
                  <c:v>612572</c:v>
                </c:pt>
                <c:pt idx="74">
                  <c:v>588722</c:v>
                </c:pt>
                <c:pt idx="75">
                  <c:v>607865.70654645003</c:v>
                </c:pt>
                <c:pt idx="76">
                  <c:v>589188.96928830002</c:v>
                </c:pt>
                <c:pt idx="77">
                  <c:v>575476.60554035986</c:v>
                </c:pt>
                <c:pt idx="78">
                  <c:v>576469.04445666994</c:v>
                </c:pt>
                <c:pt idx="79">
                  <c:v>573628.26649565005</c:v>
                </c:pt>
                <c:pt idx="80">
                  <c:v>570368.08110400999</c:v>
                </c:pt>
                <c:pt idx="81">
                  <c:v>561496.98833723995</c:v>
                </c:pt>
                <c:pt idx="82">
                  <c:v>544488.11445353006</c:v>
                </c:pt>
                <c:pt idx="83">
                  <c:v>510200.97521288</c:v>
                </c:pt>
                <c:pt idx="84">
                  <c:v>500357.22303385002</c:v>
                </c:pt>
                <c:pt idx="85">
                  <c:v>499231.99063880002</c:v>
                </c:pt>
                <c:pt idx="86">
                  <c:v>470074.90727213997</c:v>
                </c:pt>
                <c:pt idx="87">
                  <c:v>477688.54007187998</c:v>
                </c:pt>
                <c:pt idx="88">
                  <c:v>466862.40422661998</c:v>
                </c:pt>
                <c:pt idx="89">
                  <c:v>461816.86004485999</c:v>
                </c:pt>
                <c:pt idx="90">
                  <c:v>443548.10678289999</c:v>
                </c:pt>
              </c:numCache>
            </c:numRef>
          </c:val>
          <c:smooth val="0"/>
        </c:ser>
        <c:ser>
          <c:idx val="2"/>
          <c:order val="3"/>
          <c:tx>
            <c:v>Greece</c:v>
          </c:tx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Figure1!$B$45:$CN$45</c:f>
              <c:numCache>
                <c:formatCode>0</c:formatCode>
                <c:ptCount val="91"/>
                <c:pt idx="0">
                  <c:v>-12059</c:v>
                </c:pt>
                <c:pt idx="1">
                  <c:v>-11647</c:v>
                </c:pt>
                <c:pt idx="2">
                  <c:v>-7386</c:v>
                </c:pt>
                <c:pt idx="3">
                  <c:v>-8863</c:v>
                </c:pt>
                <c:pt idx="4">
                  <c:v>-9140</c:v>
                </c:pt>
                <c:pt idx="5">
                  <c:v>-7671</c:v>
                </c:pt>
                <c:pt idx="6">
                  <c:v>-8883</c:v>
                </c:pt>
                <c:pt idx="7">
                  <c:v>-10588</c:v>
                </c:pt>
                <c:pt idx="8">
                  <c:v>-9771</c:v>
                </c:pt>
                <c:pt idx="9">
                  <c:v>-10117</c:v>
                </c:pt>
                <c:pt idx="10">
                  <c:v>-10543</c:v>
                </c:pt>
                <c:pt idx="11">
                  <c:v>-10797</c:v>
                </c:pt>
                <c:pt idx="12">
                  <c:v>-4270</c:v>
                </c:pt>
                <c:pt idx="13">
                  <c:v>-2137</c:v>
                </c:pt>
                <c:pt idx="14">
                  <c:v>-7409</c:v>
                </c:pt>
                <c:pt idx="15">
                  <c:v>-12601</c:v>
                </c:pt>
                <c:pt idx="16">
                  <c:v>-19258</c:v>
                </c:pt>
                <c:pt idx="17">
                  <c:v>-21796</c:v>
                </c:pt>
                <c:pt idx="18">
                  <c:v>-17524</c:v>
                </c:pt>
                <c:pt idx="19">
                  <c:v>-15552</c:v>
                </c:pt>
                <c:pt idx="20">
                  <c:v>-14497</c:v>
                </c:pt>
                <c:pt idx="21">
                  <c:v>-21272</c:v>
                </c:pt>
                <c:pt idx="22">
                  <c:v>-26018</c:v>
                </c:pt>
                <c:pt idx="23">
                  <c:v>-35348</c:v>
                </c:pt>
                <c:pt idx="24">
                  <c:v>-35311</c:v>
                </c:pt>
                <c:pt idx="25">
                  <c:v>-31968</c:v>
                </c:pt>
                <c:pt idx="26">
                  <c:v>-36852</c:v>
                </c:pt>
                <c:pt idx="27">
                  <c:v>-46775</c:v>
                </c:pt>
                <c:pt idx="28">
                  <c:v>-38535</c:v>
                </c:pt>
                <c:pt idx="29">
                  <c:v>-44722</c:v>
                </c:pt>
                <c:pt idx="30">
                  <c:v>-38129</c:v>
                </c:pt>
                <c:pt idx="31">
                  <c:v>-36093</c:v>
                </c:pt>
                <c:pt idx="32">
                  <c:v>-38655</c:v>
                </c:pt>
                <c:pt idx="33">
                  <c:v>-40832</c:v>
                </c:pt>
                <c:pt idx="34">
                  <c:v>-37870</c:v>
                </c:pt>
                <c:pt idx="35">
                  <c:v>-49036</c:v>
                </c:pt>
                <c:pt idx="36">
                  <c:v>-48233</c:v>
                </c:pt>
                <c:pt idx="37">
                  <c:v>-53455</c:v>
                </c:pt>
                <c:pt idx="38">
                  <c:v>-60919</c:v>
                </c:pt>
                <c:pt idx="39">
                  <c:v>-82604</c:v>
                </c:pt>
                <c:pt idx="40">
                  <c:v>-79500</c:v>
                </c:pt>
                <c:pt idx="41">
                  <c:v>-84712</c:v>
                </c:pt>
                <c:pt idx="42">
                  <c:v>-90783</c:v>
                </c:pt>
                <c:pt idx="43">
                  <c:v>-94044</c:v>
                </c:pt>
                <c:pt idx="44">
                  <c:v>-87868</c:v>
                </c:pt>
                <c:pt idx="45">
                  <c:v>-91573</c:v>
                </c:pt>
                <c:pt idx="46">
                  <c:v>-93537</c:v>
                </c:pt>
                <c:pt idx="47">
                  <c:v>-87088</c:v>
                </c:pt>
                <c:pt idx="48">
                  <c:v>-87309</c:v>
                </c:pt>
                <c:pt idx="49">
                  <c:v>-85860</c:v>
                </c:pt>
                <c:pt idx="50">
                  <c:v>-76455</c:v>
                </c:pt>
                <c:pt idx="51">
                  <c:v>-83037</c:v>
                </c:pt>
                <c:pt idx="52">
                  <c:v>-91350</c:v>
                </c:pt>
                <c:pt idx="53">
                  <c:v>-96802</c:v>
                </c:pt>
                <c:pt idx="54">
                  <c:v>-91202</c:v>
                </c:pt>
                <c:pt idx="55">
                  <c:v>-97450</c:v>
                </c:pt>
                <c:pt idx="56">
                  <c:v>-100754</c:v>
                </c:pt>
                <c:pt idx="57">
                  <c:v>-105688</c:v>
                </c:pt>
                <c:pt idx="58">
                  <c:v>-109315</c:v>
                </c:pt>
                <c:pt idx="59">
                  <c:v>-104750</c:v>
                </c:pt>
                <c:pt idx="60">
                  <c:v>-107427</c:v>
                </c:pt>
                <c:pt idx="61">
                  <c:v>-107267</c:v>
                </c:pt>
                <c:pt idx="62">
                  <c:v>-103736</c:v>
                </c:pt>
                <c:pt idx="63">
                  <c:v>-98047</c:v>
                </c:pt>
                <c:pt idx="64">
                  <c:v>-101554</c:v>
                </c:pt>
                <c:pt idx="65">
                  <c:v>-105987.462998</c:v>
                </c:pt>
                <c:pt idx="66">
                  <c:v>-105044.042458</c:v>
                </c:pt>
                <c:pt idx="67">
                  <c:v>-107876.060073</c:v>
                </c:pt>
                <c:pt idx="68">
                  <c:v>-107839.909952</c:v>
                </c:pt>
                <c:pt idx="69">
                  <c:v>-108396</c:v>
                </c:pt>
                <c:pt idx="70">
                  <c:v>-108459.75655400001</c:v>
                </c:pt>
                <c:pt idx="71">
                  <c:v>-98355.191544999994</c:v>
                </c:pt>
                <c:pt idx="72">
                  <c:v>-87022</c:v>
                </c:pt>
                <c:pt idx="73">
                  <c:v>-78140.203322000001</c:v>
                </c:pt>
                <c:pt idx="74">
                  <c:v>-71400.034027999995</c:v>
                </c:pt>
                <c:pt idx="75">
                  <c:v>-73545.820403999998</c:v>
                </c:pt>
                <c:pt idx="76">
                  <c:v>-65451.385159999998</c:v>
                </c:pt>
                <c:pt idx="77">
                  <c:v>-59306.962347000001</c:v>
                </c:pt>
                <c:pt idx="78">
                  <c:v>-53329.000367000001</c:v>
                </c:pt>
                <c:pt idx="79">
                  <c:v>-53840.351381</c:v>
                </c:pt>
                <c:pt idx="80">
                  <c:v>-52381.892913000003</c:v>
                </c:pt>
                <c:pt idx="81">
                  <c:v>-49664.612452000001</c:v>
                </c:pt>
                <c:pt idx="82">
                  <c:v>-48429.427858000003</c:v>
                </c:pt>
                <c:pt idx="83">
                  <c:v>-51115.915749</c:v>
                </c:pt>
                <c:pt idx="84">
                  <c:v>-51489</c:v>
                </c:pt>
                <c:pt idx="85">
                  <c:v>-51928.892191999999</c:v>
                </c:pt>
                <c:pt idx="86">
                  <c:v>-46144.675131999997</c:v>
                </c:pt>
                <c:pt idx="87">
                  <c:v>-39156.263711999993</c:v>
                </c:pt>
                <c:pt idx="88">
                  <c:v>-35996.094634000001</c:v>
                </c:pt>
                <c:pt idx="89">
                  <c:v>-30495.528793000001</c:v>
                </c:pt>
                <c:pt idx="90">
                  <c:v>-31619.761941000001</c:v>
                </c:pt>
              </c:numCache>
            </c:numRef>
          </c:val>
          <c:smooth val="0"/>
        </c:ser>
        <c:ser>
          <c:idx val="1"/>
          <c:order val="4"/>
          <c:tx>
            <c:v>Ireland</c:v>
          </c:tx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Figure1!$B$44:$CN$44</c:f>
              <c:numCache>
                <c:formatCode>General</c:formatCode>
                <c:ptCount val="91"/>
                <c:pt idx="0">
                  <c:v>-6309</c:v>
                </c:pt>
                <c:pt idx="1">
                  <c:v>-3530</c:v>
                </c:pt>
                <c:pt idx="2">
                  <c:v>-1294</c:v>
                </c:pt>
                <c:pt idx="3">
                  <c:v>-1219</c:v>
                </c:pt>
                <c:pt idx="4">
                  <c:v>-810</c:v>
                </c:pt>
                <c:pt idx="5">
                  <c:v>-1293</c:v>
                </c:pt>
                <c:pt idx="6">
                  <c:v>-2085</c:v>
                </c:pt>
                <c:pt idx="7">
                  <c:v>-1340</c:v>
                </c:pt>
                <c:pt idx="8">
                  <c:v>-1376</c:v>
                </c:pt>
                <c:pt idx="9">
                  <c:v>-822</c:v>
                </c:pt>
                <c:pt idx="10">
                  <c:v>-1413</c:v>
                </c:pt>
                <c:pt idx="11">
                  <c:v>-595.23500000000001</c:v>
                </c:pt>
                <c:pt idx="12">
                  <c:v>-5082</c:v>
                </c:pt>
                <c:pt idx="13">
                  <c:v>-1699</c:v>
                </c:pt>
                <c:pt idx="14">
                  <c:v>-3185</c:v>
                </c:pt>
                <c:pt idx="15">
                  <c:v>-4397</c:v>
                </c:pt>
                <c:pt idx="16">
                  <c:v>-4335</c:v>
                </c:pt>
                <c:pt idx="17">
                  <c:v>-5814</c:v>
                </c:pt>
                <c:pt idx="18">
                  <c:v>-16153</c:v>
                </c:pt>
                <c:pt idx="19">
                  <c:v>-16780</c:v>
                </c:pt>
                <c:pt idx="20">
                  <c:v>-30720</c:v>
                </c:pt>
                <c:pt idx="21">
                  <c:v>-43924</c:v>
                </c:pt>
                <c:pt idx="22">
                  <c:v>-46978</c:v>
                </c:pt>
                <c:pt idx="23">
                  <c:v>-44363.663999999997</c:v>
                </c:pt>
                <c:pt idx="24">
                  <c:v>-46622</c:v>
                </c:pt>
                <c:pt idx="25">
                  <c:v>-65894</c:v>
                </c:pt>
                <c:pt idx="26">
                  <c:v>-91243</c:v>
                </c:pt>
                <c:pt idx="27">
                  <c:v>-96520</c:v>
                </c:pt>
                <c:pt idx="28">
                  <c:v>-100433</c:v>
                </c:pt>
                <c:pt idx="29">
                  <c:v>-100300</c:v>
                </c:pt>
                <c:pt idx="30">
                  <c:v>-74567</c:v>
                </c:pt>
                <c:pt idx="31">
                  <c:v>-58634</c:v>
                </c:pt>
                <c:pt idx="32">
                  <c:v>-50240</c:v>
                </c:pt>
                <c:pt idx="33">
                  <c:v>-43714</c:v>
                </c:pt>
                <c:pt idx="34">
                  <c:v>-37979</c:v>
                </c:pt>
                <c:pt idx="35">
                  <c:v>-53518.906999999999</c:v>
                </c:pt>
                <c:pt idx="36">
                  <c:v>-54532</c:v>
                </c:pt>
                <c:pt idx="37">
                  <c:v>-49744</c:v>
                </c:pt>
                <c:pt idx="38">
                  <c:v>-39276</c:v>
                </c:pt>
                <c:pt idx="39">
                  <c:v>-44496</c:v>
                </c:pt>
                <c:pt idx="40">
                  <c:v>-57244</c:v>
                </c:pt>
                <c:pt idx="41">
                  <c:v>-63462</c:v>
                </c:pt>
                <c:pt idx="42">
                  <c:v>-56068</c:v>
                </c:pt>
                <c:pt idx="43">
                  <c:v>-62838</c:v>
                </c:pt>
                <c:pt idx="44">
                  <c:v>-94126</c:v>
                </c:pt>
                <c:pt idx="45">
                  <c:v>-118700</c:v>
                </c:pt>
                <c:pt idx="46">
                  <c:v>-138308</c:v>
                </c:pt>
                <c:pt idx="47">
                  <c:v>-145185.182</c:v>
                </c:pt>
                <c:pt idx="48">
                  <c:v>-136100</c:v>
                </c:pt>
                <c:pt idx="49">
                  <c:v>-144440</c:v>
                </c:pt>
                <c:pt idx="50">
                  <c:v>-142441</c:v>
                </c:pt>
                <c:pt idx="51">
                  <c:v>-134994</c:v>
                </c:pt>
                <c:pt idx="52">
                  <c:v>-133610</c:v>
                </c:pt>
                <c:pt idx="53">
                  <c:v>-131588</c:v>
                </c:pt>
                <c:pt idx="54">
                  <c:v>-128546</c:v>
                </c:pt>
                <c:pt idx="55">
                  <c:v>-125566</c:v>
                </c:pt>
                <c:pt idx="56">
                  <c:v>-125621</c:v>
                </c:pt>
                <c:pt idx="57">
                  <c:v>-119984</c:v>
                </c:pt>
                <c:pt idx="58">
                  <c:v>-121209</c:v>
                </c:pt>
                <c:pt idx="59" formatCode="0">
                  <c:v>-120433.85799999999</c:v>
                </c:pt>
                <c:pt idx="60" formatCode="0">
                  <c:v>-109098</c:v>
                </c:pt>
                <c:pt idx="61" formatCode="0">
                  <c:v>-103195</c:v>
                </c:pt>
                <c:pt idx="62" formatCode="0">
                  <c:v>-99553</c:v>
                </c:pt>
                <c:pt idx="63" formatCode="0">
                  <c:v>-102039</c:v>
                </c:pt>
                <c:pt idx="64">
                  <c:v>-101981</c:v>
                </c:pt>
                <c:pt idx="65" formatCode="0">
                  <c:v>-103134</c:v>
                </c:pt>
                <c:pt idx="66" formatCode="0">
                  <c:v>-97890</c:v>
                </c:pt>
                <c:pt idx="67" formatCode="0">
                  <c:v>-96041</c:v>
                </c:pt>
                <c:pt idx="68" formatCode="0">
                  <c:v>-90155</c:v>
                </c:pt>
                <c:pt idx="69" formatCode="0">
                  <c:v>-91244</c:v>
                </c:pt>
                <c:pt idx="70" formatCode="0">
                  <c:v>-89661</c:v>
                </c:pt>
                <c:pt idx="71" formatCode="0">
                  <c:v>-79259.183000000005</c:v>
                </c:pt>
                <c:pt idx="72" formatCode="0">
                  <c:v>-77429</c:v>
                </c:pt>
                <c:pt idx="73" formatCode="0">
                  <c:v>-72482</c:v>
                </c:pt>
                <c:pt idx="74" formatCode="0">
                  <c:v>-63356</c:v>
                </c:pt>
                <c:pt idx="75" formatCode="0">
                  <c:v>-69900</c:v>
                </c:pt>
                <c:pt idx="76" formatCode="0">
                  <c:v>-63822</c:v>
                </c:pt>
                <c:pt idx="77" formatCode="0">
                  <c:v>-59319</c:v>
                </c:pt>
                <c:pt idx="78" formatCode="0">
                  <c:v>-56869</c:v>
                </c:pt>
                <c:pt idx="79" formatCode="0">
                  <c:v>-59517</c:v>
                </c:pt>
                <c:pt idx="80" formatCode="0">
                  <c:v>-58067</c:v>
                </c:pt>
                <c:pt idx="81" formatCode="0">
                  <c:v>-59246</c:v>
                </c:pt>
                <c:pt idx="82" formatCode="0">
                  <c:v>-57054</c:v>
                </c:pt>
                <c:pt idx="83" formatCode="0">
                  <c:v>-55714</c:v>
                </c:pt>
                <c:pt idx="84" formatCode="0">
                  <c:v>-54603</c:v>
                </c:pt>
                <c:pt idx="85" formatCode="0">
                  <c:v>-52923</c:v>
                </c:pt>
                <c:pt idx="86" formatCode="0">
                  <c:v>-48403</c:v>
                </c:pt>
                <c:pt idx="87" formatCode="0">
                  <c:v>-45815</c:v>
                </c:pt>
                <c:pt idx="88" formatCode="0">
                  <c:v>-36177</c:v>
                </c:pt>
                <c:pt idx="89" formatCode="0">
                  <c:v>-31441</c:v>
                </c:pt>
                <c:pt idx="90" formatCode="0">
                  <c:v>-30490</c:v>
                </c:pt>
              </c:numCache>
            </c:numRef>
          </c:val>
          <c:smooth val="0"/>
        </c:ser>
        <c:ser>
          <c:idx val="5"/>
          <c:order val="5"/>
          <c:tx>
            <c:v>Italy</c:v>
          </c:tx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Figure1!$B$48:$CN$48</c:f>
              <c:numCache>
                <c:formatCode>0</c:formatCode>
                <c:ptCount val="91"/>
                <c:pt idx="0">
                  <c:v>27113</c:v>
                </c:pt>
                <c:pt idx="1">
                  <c:v>27459</c:v>
                </c:pt>
                <c:pt idx="2">
                  <c:v>18439</c:v>
                </c:pt>
                <c:pt idx="3">
                  <c:v>13730</c:v>
                </c:pt>
                <c:pt idx="4">
                  <c:v>14052</c:v>
                </c:pt>
                <c:pt idx="5">
                  <c:v>32828</c:v>
                </c:pt>
                <c:pt idx="6">
                  <c:v>36396</c:v>
                </c:pt>
                <c:pt idx="7">
                  <c:v>30450</c:v>
                </c:pt>
                <c:pt idx="8">
                  <c:v>26157</c:v>
                </c:pt>
                <c:pt idx="9">
                  <c:v>38202</c:v>
                </c:pt>
                <c:pt idx="10">
                  <c:v>27716</c:v>
                </c:pt>
                <c:pt idx="11">
                  <c:v>35804</c:v>
                </c:pt>
                <c:pt idx="12">
                  <c:v>39564</c:v>
                </c:pt>
                <c:pt idx="13">
                  <c:v>37479</c:v>
                </c:pt>
                <c:pt idx="14">
                  <c:v>53443</c:v>
                </c:pt>
                <c:pt idx="15">
                  <c:v>56465</c:v>
                </c:pt>
                <c:pt idx="16">
                  <c:v>29858</c:v>
                </c:pt>
                <c:pt idx="17">
                  <c:v>48879</c:v>
                </c:pt>
                <c:pt idx="18">
                  <c:v>58404</c:v>
                </c:pt>
                <c:pt idx="19">
                  <c:v>67574</c:v>
                </c:pt>
                <c:pt idx="20">
                  <c:v>39720</c:v>
                </c:pt>
                <c:pt idx="21">
                  <c:v>25816</c:v>
                </c:pt>
                <c:pt idx="22">
                  <c:v>26800</c:v>
                </c:pt>
                <c:pt idx="23">
                  <c:v>23452</c:v>
                </c:pt>
                <c:pt idx="24">
                  <c:v>50650</c:v>
                </c:pt>
                <c:pt idx="25">
                  <c:v>54902</c:v>
                </c:pt>
                <c:pt idx="26">
                  <c:v>70016</c:v>
                </c:pt>
                <c:pt idx="27">
                  <c:v>67300</c:v>
                </c:pt>
                <c:pt idx="28">
                  <c:v>72635</c:v>
                </c:pt>
                <c:pt idx="29">
                  <c:v>73591</c:v>
                </c:pt>
                <c:pt idx="30">
                  <c:v>66968</c:v>
                </c:pt>
                <c:pt idx="31">
                  <c:v>61438</c:v>
                </c:pt>
                <c:pt idx="32">
                  <c:v>82168</c:v>
                </c:pt>
                <c:pt idx="33">
                  <c:v>81503</c:v>
                </c:pt>
                <c:pt idx="34">
                  <c:v>59995</c:v>
                </c:pt>
                <c:pt idx="35">
                  <c:v>55276</c:v>
                </c:pt>
                <c:pt idx="36">
                  <c:v>77579</c:v>
                </c:pt>
                <c:pt idx="37">
                  <c:v>62104</c:v>
                </c:pt>
                <c:pt idx="38">
                  <c:v>48702</c:v>
                </c:pt>
                <c:pt idx="39">
                  <c:v>43915</c:v>
                </c:pt>
                <c:pt idx="40">
                  <c:v>35073</c:v>
                </c:pt>
                <c:pt idx="41">
                  <c:v>21839</c:v>
                </c:pt>
                <c:pt idx="42">
                  <c:v>33601</c:v>
                </c:pt>
                <c:pt idx="43">
                  <c:v>28136</c:v>
                </c:pt>
                <c:pt idx="44">
                  <c:v>15459</c:v>
                </c:pt>
                <c:pt idx="45">
                  <c:v>29943</c:v>
                </c:pt>
                <c:pt idx="46">
                  <c:v>30524</c:v>
                </c:pt>
                <c:pt idx="47">
                  <c:v>3699</c:v>
                </c:pt>
                <c:pt idx="48">
                  <c:v>27700</c:v>
                </c:pt>
                <c:pt idx="49">
                  <c:v>19634</c:v>
                </c:pt>
                <c:pt idx="50">
                  <c:v>823</c:v>
                </c:pt>
                <c:pt idx="51">
                  <c:v>12018</c:v>
                </c:pt>
                <c:pt idx="52">
                  <c:v>13866</c:v>
                </c:pt>
                <c:pt idx="53">
                  <c:v>5997</c:v>
                </c:pt>
                <c:pt idx="54">
                  <c:v>-16312</c:v>
                </c:pt>
                <c:pt idx="55">
                  <c:v>-57469</c:v>
                </c:pt>
                <c:pt idx="56">
                  <c:v>-103511</c:v>
                </c:pt>
                <c:pt idx="57">
                  <c:v>-88598</c:v>
                </c:pt>
                <c:pt idx="58">
                  <c:v>-147535</c:v>
                </c:pt>
                <c:pt idx="59">
                  <c:v>-191379</c:v>
                </c:pt>
                <c:pt idx="60">
                  <c:v>-180130</c:v>
                </c:pt>
                <c:pt idx="61">
                  <c:v>-194082</c:v>
                </c:pt>
                <c:pt idx="62">
                  <c:v>-270408</c:v>
                </c:pt>
                <c:pt idx="63">
                  <c:v>-279379</c:v>
                </c:pt>
                <c:pt idx="64">
                  <c:v>-274626</c:v>
                </c:pt>
                <c:pt idx="65">
                  <c:v>-274291</c:v>
                </c:pt>
                <c:pt idx="66">
                  <c:v>-280093</c:v>
                </c:pt>
                <c:pt idx="67">
                  <c:v>-289320</c:v>
                </c:pt>
                <c:pt idx="68">
                  <c:v>-280768</c:v>
                </c:pt>
                <c:pt idx="69">
                  <c:v>-266742</c:v>
                </c:pt>
                <c:pt idx="70">
                  <c:v>-246955</c:v>
                </c:pt>
                <c:pt idx="71">
                  <c:v>-255102</c:v>
                </c:pt>
                <c:pt idx="72">
                  <c:v>-228163</c:v>
                </c:pt>
                <c:pt idx="73">
                  <c:v>-256397</c:v>
                </c:pt>
                <c:pt idx="74">
                  <c:v>-242939</c:v>
                </c:pt>
                <c:pt idx="75">
                  <c:v>-242311</c:v>
                </c:pt>
                <c:pt idx="76">
                  <c:v>-228910.304</c:v>
                </c:pt>
                <c:pt idx="77">
                  <c:v>-222986</c:v>
                </c:pt>
                <c:pt idx="78">
                  <c:v>-211123</c:v>
                </c:pt>
                <c:pt idx="79">
                  <c:v>-233786</c:v>
                </c:pt>
                <c:pt idx="80">
                  <c:v>-233176</c:v>
                </c:pt>
                <c:pt idx="81">
                  <c:v>-210894</c:v>
                </c:pt>
                <c:pt idx="82">
                  <c:v>-215477</c:v>
                </c:pt>
                <c:pt idx="83">
                  <c:v>-229128</c:v>
                </c:pt>
                <c:pt idx="84">
                  <c:v>-199411</c:v>
                </c:pt>
                <c:pt idx="85">
                  <c:v>-190217</c:v>
                </c:pt>
                <c:pt idx="86">
                  <c:v>-195480</c:v>
                </c:pt>
                <c:pt idx="87">
                  <c:v>-171193</c:v>
                </c:pt>
                <c:pt idx="88">
                  <c:v>-168338</c:v>
                </c:pt>
                <c:pt idx="89">
                  <c:v>-149402</c:v>
                </c:pt>
                <c:pt idx="90">
                  <c:v>-130295</c:v>
                </c:pt>
              </c:numCache>
            </c:numRef>
          </c:val>
          <c:smooth val="0"/>
        </c:ser>
        <c:ser>
          <c:idx val="6"/>
          <c:order val="6"/>
          <c:tx>
            <c:v>Netherlands</c:v>
          </c:tx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Figure1!$B$52:$CN$52</c:f>
              <c:numCache>
                <c:formatCode>0</c:formatCode>
                <c:ptCount val="91"/>
                <c:pt idx="0">
                  <c:v>3288</c:v>
                </c:pt>
                <c:pt idx="1">
                  <c:v>2702</c:v>
                </c:pt>
                <c:pt idx="2">
                  <c:v>3099</c:v>
                </c:pt>
                <c:pt idx="3">
                  <c:v>5146</c:v>
                </c:pt>
                <c:pt idx="4">
                  <c:v>-6202</c:v>
                </c:pt>
                <c:pt idx="5">
                  <c:v>-5838</c:v>
                </c:pt>
                <c:pt idx="6">
                  <c:v>-9782</c:v>
                </c:pt>
                <c:pt idx="7">
                  <c:v>-7415</c:v>
                </c:pt>
                <c:pt idx="8">
                  <c:v>-762</c:v>
                </c:pt>
                <c:pt idx="9">
                  <c:v>-16201</c:v>
                </c:pt>
                <c:pt idx="10">
                  <c:v>-15467</c:v>
                </c:pt>
                <c:pt idx="11">
                  <c:v>-21949</c:v>
                </c:pt>
                <c:pt idx="12">
                  <c:v>-1469</c:v>
                </c:pt>
                <c:pt idx="13">
                  <c:v>-1568</c:v>
                </c:pt>
                <c:pt idx="14">
                  <c:v>6872</c:v>
                </c:pt>
                <c:pt idx="15">
                  <c:v>1869</c:v>
                </c:pt>
                <c:pt idx="16">
                  <c:v>10213</c:v>
                </c:pt>
                <c:pt idx="17">
                  <c:v>21912</c:v>
                </c:pt>
                <c:pt idx="18">
                  <c:v>13329</c:v>
                </c:pt>
                <c:pt idx="19">
                  <c:v>7273</c:v>
                </c:pt>
                <c:pt idx="20">
                  <c:v>10416</c:v>
                </c:pt>
                <c:pt idx="21">
                  <c:v>7088</c:v>
                </c:pt>
                <c:pt idx="22">
                  <c:v>5097</c:v>
                </c:pt>
                <c:pt idx="23">
                  <c:v>-18786</c:v>
                </c:pt>
                <c:pt idx="24">
                  <c:v>-11971</c:v>
                </c:pt>
                <c:pt idx="25">
                  <c:v>-11798</c:v>
                </c:pt>
                <c:pt idx="26">
                  <c:v>-23477</c:v>
                </c:pt>
                <c:pt idx="27">
                  <c:v>-8309</c:v>
                </c:pt>
                <c:pt idx="28">
                  <c:v>-8674</c:v>
                </c:pt>
                <c:pt idx="29">
                  <c:v>-1469</c:v>
                </c:pt>
                <c:pt idx="30">
                  <c:v>-958</c:v>
                </c:pt>
                <c:pt idx="31">
                  <c:v>14559</c:v>
                </c:pt>
                <c:pt idx="32">
                  <c:v>-2104</c:v>
                </c:pt>
                <c:pt idx="33">
                  <c:v>13246</c:v>
                </c:pt>
                <c:pt idx="34">
                  <c:v>11101</c:v>
                </c:pt>
                <c:pt idx="35">
                  <c:v>15429</c:v>
                </c:pt>
                <c:pt idx="36">
                  <c:v>14480</c:v>
                </c:pt>
                <c:pt idx="37">
                  <c:v>14952</c:v>
                </c:pt>
                <c:pt idx="38">
                  <c:v>13636</c:v>
                </c:pt>
                <c:pt idx="39">
                  <c:v>17713</c:v>
                </c:pt>
                <c:pt idx="40">
                  <c:v>38988</c:v>
                </c:pt>
                <c:pt idx="41">
                  <c:v>33182</c:v>
                </c:pt>
                <c:pt idx="42">
                  <c:v>35479</c:v>
                </c:pt>
                <c:pt idx="43">
                  <c:v>46192</c:v>
                </c:pt>
                <c:pt idx="44">
                  <c:v>32543</c:v>
                </c:pt>
                <c:pt idx="45">
                  <c:v>28146</c:v>
                </c:pt>
                <c:pt idx="46">
                  <c:v>28584</c:v>
                </c:pt>
                <c:pt idx="47">
                  <c:v>40500</c:v>
                </c:pt>
                <c:pt idx="48">
                  <c:v>34419</c:v>
                </c:pt>
                <c:pt idx="49">
                  <c:v>29146</c:v>
                </c:pt>
                <c:pt idx="50">
                  <c:v>25392</c:v>
                </c:pt>
                <c:pt idx="51">
                  <c:v>38408</c:v>
                </c:pt>
                <c:pt idx="52">
                  <c:v>39838</c:v>
                </c:pt>
                <c:pt idx="53">
                  <c:v>20541</c:v>
                </c:pt>
                <c:pt idx="54">
                  <c:v>27802</c:v>
                </c:pt>
                <c:pt idx="55">
                  <c:v>64750</c:v>
                </c:pt>
                <c:pt idx="56">
                  <c:v>88705</c:v>
                </c:pt>
                <c:pt idx="57">
                  <c:v>110093</c:v>
                </c:pt>
                <c:pt idx="58">
                  <c:v>143058</c:v>
                </c:pt>
                <c:pt idx="59">
                  <c:v>152783</c:v>
                </c:pt>
                <c:pt idx="60">
                  <c:v>168883</c:v>
                </c:pt>
                <c:pt idx="61">
                  <c:v>143766</c:v>
                </c:pt>
                <c:pt idx="62">
                  <c:v>154905</c:v>
                </c:pt>
                <c:pt idx="63">
                  <c:v>136050</c:v>
                </c:pt>
                <c:pt idx="64">
                  <c:v>142511</c:v>
                </c:pt>
                <c:pt idx="65">
                  <c:v>123299</c:v>
                </c:pt>
                <c:pt idx="66">
                  <c:v>130420</c:v>
                </c:pt>
                <c:pt idx="67">
                  <c:v>124968</c:v>
                </c:pt>
                <c:pt idx="68">
                  <c:v>119481</c:v>
                </c:pt>
                <c:pt idx="69">
                  <c:v>117921</c:v>
                </c:pt>
                <c:pt idx="70">
                  <c:v>118630</c:v>
                </c:pt>
                <c:pt idx="71">
                  <c:v>120772</c:v>
                </c:pt>
                <c:pt idx="72">
                  <c:v>124930</c:v>
                </c:pt>
                <c:pt idx="73">
                  <c:v>121103</c:v>
                </c:pt>
                <c:pt idx="74">
                  <c:v>82766</c:v>
                </c:pt>
                <c:pt idx="75">
                  <c:v>85660</c:v>
                </c:pt>
                <c:pt idx="76" formatCode="#,##0">
                  <c:v>75645</c:v>
                </c:pt>
                <c:pt idx="77">
                  <c:v>74225</c:v>
                </c:pt>
                <c:pt idx="78">
                  <c:v>61684</c:v>
                </c:pt>
                <c:pt idx="79">
                  <c:v>53439</c:v>
                </c:pt>
                <c:pt idx="80">
                  <c:v>62880</c:v>
                </c:pt>
                <c:pt idx="81">
                  <c:v>63006</c:v>
                </c:pt>
                <c:pt idx="82">
                  <c:v>59106</c:v>
                </c:pt>
                <c:pt idx="83">
                  <c:v>46115</c:v>
                </c:pt>
                <c:pt idx="84">
                  <c:v>44157</c:v>
                </c:pt>
                <c:pt idx="85">
                  <c:v>41633</c:v>
                </c:pt>
                <c:pt idx="86">
                  <c:v>41407</c:v>
                </c:pt>
                <c:pt idx="87">
                  <c:v>31286</c:v>
                </c:pt>
                <c:pt idx="88">
                  <c:v>29510</c:v>
                </c:pt>
                <c:pt idx="89">
                  <c:v>8891</c:v>
                </c:pt>
              </c:numCache>
            </c:numRef>
          </c:val>
          <c:smooth val="0"/>
        </c:ser>
        <c:ser>
          <c:idx val="7"/>
          <c:order val="7"/>
          <c:tx>
            <c:v>Portugal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Figure1!$B$54:$CN$54</c:f>
              <c:numCache>
                <c:formatCode>0</c:formatCode>
                <c:ptCount val="91"/>
                <c:pt idx="0">
                  <c:v>-8630</c:v>
                </c:pt>
                <c:pt idx="1">
                  <c:v>-8942</c:v>
                </c:pt>
                <c:pt idx="2">
                  <c:v>-8199</c:v>
                </c:pt>
                <c:pt idx="3">
                  <c:v>-9382</c:v>
                </c:pt>
                <c:pt idx="4">
                  <c:v>-9436</c:v>
                </c:pt>
                <c:pt idx="5">
                  <c:v>-9219</c:v>
                </c:pt>
                <c:pt idx="6">
                  <c:v>-7352</c:v>
                </c:pt>
                <c:pt idx="7">
                  <c:v>-9434</c:v>
                </c:pt>
                <c:pt idx="8">
                  <c:v>-10141</c:v>
                </c:pt>
                <c:pt idx="9">
                  <c:v>-11136</c:v>
                </c:pt>
                <c:pt idx="10">
                  <c:v>-11707</c:v>
                </c:pt>
                <c:pt idx="11">
                  <c:v>-6206</c:v>
                </c:pt>
                <c:pt idx="12">
                  <c:v>-11836</c:v>
                </c:pt>
                <c:pt idx="13">
                  <c:v>-11431</c:v>
                </c:pt>
                <c:pt idx="14">
                  <c:v>-10710</c:v>
                </c:pt>
                <c:pt idx="15">
                  <c:v>-12298</c:v>
                </c:pt>
                <c:pt idx="16">
                  <c:v>-13285</c:v>
                </c:pt>
                <c:pt idx="17">
                  <c:v>-12606</c:v>
                </c:pt>
                <c:pt idx="18">
                  <c:v>-13371</c:v>
                </c:pt>
                <c:pt idx="19">
                  <c:v>-16503</c:v>
                </c:pt>
                <c:pt idx="20">
                  <c:v>-14220</c:v>
                </c:pt>
                <c:pt idx="21">
                  <c:v>-17153</c:v>
                </c:pt>
                <c:pt idx="22">
                  <c:v>-18670</c:v>
                </c:pt>
                <c:pt idx="23">
                  <c:v>-18953</c:v>
                </c:pt>
                <c:pt idx="24">
                  <c:v>-15974</c:v>
                </c:pt>
                <c:pt idx="25">
                  <c:v>-16378</c:v>
                </c:pt>
                <c:pt idx="26">
                  <c:v>-17169</c:v>
                </c:pt>
                <c:pt idx="27">
                  <c:v>-16070</c:v>
                </c:pt>
                <c:pt idx="28">
                  <c:v>-15926</c:v>
                </c:pt>
                <c:pt idx="29">
                  <c:v>-13662</c:v>
                </c:pt>
                <c:pt idx="30">
                  <c:v>-17892</c:v>
                </c:pt>
                <c:pt idx="31">
                  <c:v>-19636</c:v>
                </c:pt>
                <c:pt idx="32">
                  <c:v>-20292</c:v>
                </c:pt>
                <c:pt idx="33">
                  <c:v>-22210</c:v>
                </c:pt>
                <c:pt idx="34">
                  <c:v>-23517</c:v>
                </c:pt>
                <c:pt idx="35">
                  <c:v>-23436</c:v>
                </c:pt>
                <c:pt idx="36">
                  <c:v>-22176</c:v>
                </c:pt>
                <c:pt idx="37">
                  <c:v>-28626</c:v>
                </c:pt>
                <c:pt idx="38">
                  <c:v>-27712</c:v>
                </c:pt>
                <c:pt idx="39">
                  <c:v>-33791</c:v>
                </c:pt>
                <c:pt idx="40">
                  <c:v>-52814</c:v>
                </c:pt>
                <c:pt idx="41">
                  <c:v>-58087</c:v>
                </c:pt>
                <c:pt idx="42">
                  <c:v>-68158</c:v>
                </c:pt>
                <c:pt idx="43">
                  <c:v>-68860</c:v>
                </c:pt>
                <c:pt idx="44">
                  <c:v>-61293</c:v>
                </c:pt>
                <c:pt idx="45">
                  <c:v>-60513</c:v>
                </c:pt>
                <c:pt idx="46">
                  <c:v>-58620</c:v>
                </c:pt>
                <c:pt idx="47">
                  <c:v>-59912</c:v>
                </c:pt>
                <c:pt idx="48">
                  <c:v>-62189</c:v>
                </c:pt>
                <c:pt idx="49">
                  <c:v>-62212</c:v>
                </c:pt>
                <c:pt idx="50">
                  <c:v>-60316</c:v>
                </c:pt>
                <c:pt idx="51">
                  <c:v>-68844</c:v>
                </c:pt>
                <c:pt idx="52">
                  <c:v>-66538</c:v>
                </c:pt>
                <c:pt idx="53">
                  <c:v>-57259</c:v>
                </c:pt>
                <c:pt idx="54">
                  <c:v>-61945</c:v>
                </c:pt>
                <c:pt idx="55">
                  <c:v>-62536</c:v>
                </c:pt>
                <c:pt idx="56">
                  <c:v>-57235</c:v>
                </c:pt>
                <c:pt idx="57">
                  <c:v>-58732</c:v>
                </c:pt>
                <c:pt idx="58">
                  <c:v>-61719</c:v>
                </c:pt>
                <c:pt idx="59">
                  <c:v>-60923</c:v>
                </c:pt>
                <c:pt idx="60">
                  <c:v>-62646</c:v>
                </c:pt>
                <c:pt idx="61">
                  <c:v>-63979</c:v>
                </c:pt>
                <c:pt idx="62">
                  <c:v>-74539</c:v>
                </c:pt>
                <c:pt idx="63">
                  <c:v>-68810</c:v>
                </c:pt>
                <c:pt idx="64">
                  <c:v>-62690</c:v>
                </c:pt>
                <c:pt idx="65">
                  <c:v>-74324</c:v>
                </c:pt>
                <c:pt idx="66">
                  <c:v>-72515</c:v>
                </c:pt>
                <c:pt idx="67">
                  <c:v>-72027</c:v>
                </c:pt>
                <c:pt idx="68">
                  <c:v>-71723</c:v>
                </c:pt>
                <c:pt idx="69">
                  <c:v>-69601</c:v>
                </c:pt>
                <c:pt idx="70">
                  <c:v>-66609</c:v>
                </c:pt>
                <c:pt idx="71">
                  <c:v>-66026</c:v>
                </c:pt>
                <c:pt idx="72">
                  <c:v>-62923</c:v>
                </c:pt>
                <c:pt idx="73">
                  <c:v>-63369</c:v>
                </c:pt>
                <c:pt idx="74">
                  <c:v>-63225</c:v>
                </c:pt>
                <c:pt idx="75">
                  <c:v>-66258</c:v>
                </c:pt>
                <c:pt idx="76">
                  <c:v>-63186</c:v>
                </c:pt>
                <c:pt idx="77">
                  <c:v>-62947</c:v>
                </c:pt>
                <c:pt idx="78">
                  <c:v>-64745</c:v>
                </c:pt>
                <c:pt idx="79">
                  <c:v>-64398</c:v>
                </c:pt>
                <c:pt idx="80">
                  <c:v>-68364</c:v>
                </c:pt>
                <c:pt idx="81">
                  <c:v>-69564</c:v>
                </c:pt>
                <c:pt idx="82">
                  <c:v>-61185</c:v>
                </c:pt>
                <c:pt idx="83">
                  <c:v>-59565</c:v>
                </c:pt>
                <c:pt idx="84">
                  <c:v>-59070</c:v>
                </c:pt>
                <c:pt idx="85">
                  <c:v>-55989</c:v>
                </c:pt>
                <c:pt idx="86">
                  <c:v>-58360</c:v>
                </c:pt>
                <c:pt idx="87">
                  <c:v>-56583</c:v>
                </c:pt>
                <c:pt idx="88">
                  <c:v>-57374</c:v>
                </c:pt>
                <c:pt idx="89">
                  <c:v>-56027</c:v>
                </c:pt>
                <c:pt idx="90">
                  <c:v>-59912</c:v>
                </c:pt>
              </c:numCache>
            </c:numRef>
          </c:val>
          <c:smooth val="0"/>
        </c:ser>
        <c:ser>
          <c:idx val="3"/>
          <c:order val="8"/>
          <c:tx>
            <c:v>Spain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Figure1!$B$46:$CN$46</c:f>
              <c:numCache>
                <c:formatCode>0</c:formatCode>
                <c:ptCount val="91"/>
                <c:pt idx="0">
                  <c:v>22011</c:v>
                </c:pt>
                <c:pt idx="1">
                  <c:v>21757</c:v>
                </c:pt>
                <c:pt idx="2">
                  <c:v>21032</c:v>
                </c:pt>
                <c:pt idx="3">
                  <c:v>26289</c:v>
                </c:pt>
                <c:pt idx="4">
                  <c:v>32805</c:v>
                </c:pt>
                <c:pt idx="5">
                  <c:v>34802</c:v>
                </c:pt>
                <c:pt idx="6">
                  <c:v>27106</c:v>
                </c:pt>
                <c:pt idx="7">
                  <c:v>24045</c:v>
                </c:pt>
                <c:pt idx="8">
                  <c:v>17669</c:v>
                </c:pt>
                <c:pt idx="9">
                  <c:v>5873</c:v>
                </c:pt>
                <c:pt idx="10">
                  <c:v>-291</c:v>
                </c:pt>
                <c:pt idx="11" formatCode="General">
                  <c:v>-3275</c:v>
                </c:pt>
                <c:pt idx="12" formatCode="General">
                  <c:v>-8758</c:v>
                </c:pt>
                <c:pt idx="13" formatCode="General">
                  <c:v>-8820</c:v>
                </c:pt>
                <c:pt idx="14" formatCode="General">
                  <c:v>-1524</c:v>
                </c:pt>
                <c:pt idx="15" formatCode="General">
                  <c:v>-17392</c:v>
                </c:pt>
                <c:pt idx="16" formatCode="General">
                  <c:v>-13950</c:v>
                </c:pt>
                <c:pt idx="17" formatCode="General">
                  <c:v>-11893</c:v>
                </c:pt>
                <c:pt idx="18" formatCode="General">
                  <c:v>-19918</c:v>
                </c:pt>
                <c:pt idx="19" formatCode="General">
                  <c:v>-25539</c:v>
                </c:pt>
                <c:pt idx="20" formatCode="General">
                  <c:v>-23970</c:v>
                </c:pt>
                <c:pt idx="21" formatCode="General">
                  <c:v>-18329</c:v>
                </c:pt>
                <c:pt idx="22" formatCode="General">
                  <c:v>-26461</c:v>
                </c:pt>
                <c:pt idx="23" formatCode="General">
                  <c:v>-34989</c:v>
                </c:pt>
                <c:pt idx="24" formatCode="General">
                  <c:v>-32550</c:v>
                </c:pt>
                <c:pt idx="25" formatCode="General">
                  <c:v>-37522</c:v>
                </c:pt>
                <c:pt idx="26" formatCode="General">
                  <c:v>-32140</c:v>
                </c:pt>
                <c:pt idx="27" formatCode="General">
                  <c:v>-25762</c:v>
                </c:pt>
                <c:pt idx="28" formatCode="General">
                  <c:v>-26939</c:v>
                </c:pt>
                <c:pt idx="29" formatCode="General">
                  <c:v>-35260</c:v>
                </c:pt>
                <c:pt idx="30" formatCode="General">
                  <c:v>-39275</c:v>
                </c:pt>
                <c:pt idx="31" formatCode="General">
                  <c:v>-45374</c:v>
                </c:pt>
                <c:pt idx="32" formatCode="General">
                  <c:v>-47375</c:v>
                </c:pt>
                <c:pt idx="33" formatCode="General">
                  <c:v>-41211</c:v>
                </c:pt>
                <c:pt idx="34" formatCode="General">
                  <c:v>-29553</c:v>
                </c:pt>
                <c:pt idx="35" formatCode="General">
                  <c:v>-41135</c:v>
                </c:pt>
                <c:pt idx="36" formatCode="General">
                  <c:v>-37405</c:v>
                </c:pt>
                <c:pt idx="37" formatCode="General">
                  <c:v>-41703</c:v>
                </c:pt>
                <c:pt idx="38" formatCode="General">
                  <c:v>-43306</c:v>
                </c:pt>
                <c:pt idx="39" formatCode="General">
                  <c:v>-35739</c:v>
                </c:pt>
                <c:pt idx="40" formatCode="General">
                  <c:v>-78140</c:v>
                </c:pt>
                <c:pt idx="41" formatCode="General">
                  <c:v>-105618</c:v>
                </c:pt>
                <c:pt idx="42" formatCode="General">
                  <c:v>-102066</c:v>
                </c:pt>
                <c:pt idx="43" formatCode="General">
                  <c:v>-84097</c:v>
                </c:pt>
                <c:pt idx="44" formatCode="General">
                  <c:v>-59131</c:v>
                </c:pt>
                <c:pt idx="45" formatCode="General">
                  <c:v>-43038</c:v>
                </c:pt>
                <c:pt idx="46" formatCode="General">
                  <c:v>-42955</c:v>
                </c:pt>
                <c:pt idx="47" formatCode="General">
                  <c:v>-50923</c:v>
                </c:pt>
                <c:pt idx="48" formatCode="General">
                  <c:v>-48087</c:v>
                </c:pt>
                <c:pt idx="49" formatCode="General">
                  <c:v>-42965</c:v>
                </c:pt>
                <c:pt idx="50" formatCode="General">
                  <c:v>-40028</c:v>
                </c:pt>
                <c:pt idx="51" formatCode="General">
                  <c:v>-37533</c:v>
                </c:pt>
                <c:pt idx="52" formatCode="General">
                  <c:v>-53063</c:v>
                </c:pt>
                <c:pt idx="53" formatCode="General">
                  <c:v>-45360</c:v>
                </c:pt>
                <c:pt idx="54" formatCode="General">
                  <c:v>-56672</c:v>
                </c:pt>
                <c:pt idx="55" formatCode="General">
                  <c:v>-78224</c:v>
                </c:pt>
                <c:pt idx="56" formatCode="General">
                  <c:v>-88620</c:v>
                </c:pt>
                <c:pt idx="57" formatCode="General">
                  <c:v>-108487</c:v>
                </c:pt>
                <c:pt idx="58" formatCode="General">
                  <c:v>-137178</c:v>
                </c:pt>
                <c:pt idx="59" formatCode="General">
                  <c:v>-174978</c:v>
                </c:pt>
                <c:pt idx="60" formatCode="General">
                  <c:v>-183787</c:v>
                </c:pt>
                <c:pt idx="61" formatCode="General">
                  <c:v>-211426</c:v>
                </c:pt>
                <c:pt idx="62" formatCode="General">
                  <c:v>-276033</c:v>
                </c:pt>
                <c:pt idx="63" formatCode="General">
                  <c:v>-302840</c:v>
                </c:pt>
                <c:pt idx="64" formatCode="General">
                  <c:v>-345106</c:v>
                </c:pt>
                <c:pt idx="65">
                  <c:v>-408419.66610702989</c:v>
                </c:pt>
                <c:pt idx="66">
                  <c:v>-423272.20067499997</c:v>
                </c:pt>
                <c:pt idx="67">
                  <c:v>-434427.62816626998</c:v>
                </c:pt>
                <c:pt idx="68">
                  <c:v>-400140.61367985001</c:v>
                </c:pt>
                <c:pt idx="69">
                  <c:v>-380436.58727433998</c:v>
                </c:pt>
                <c:pt idx="70">
                  <c:v>-366048.23374449997</c:v>
                </c:pt>
                <c:pt idx="71">
                  <c:v>-337344</c:v>
                </c:pt>
                <c:pt idx="72">
                  <c:v>-309414</c:v>
                </c:pt>
                <c:pt idx="73">
                  <c:v>-297127.90494615998</c:v>
                </c:pt>
                <c:pt idx="74">
                  <c:v>-296902</c:v>
                </c:pt>
                <c:pt idx="75">
                  <c:v>-289121.04446409998</c:v>
                </c:pt>
                <c:pt idx="76">
                  <c:v>-284901.28999999998</c:v>
                </c:pt>
                <c:pt idx="77">
                  <c:v>-282598.82875807991</c:v>
                </c:pt>
                <c:pt idx="78">
                  <c:v>-281423.84776573989</c:v>
                </c:pt>
                <c:pt idx="79">
                  <c:v>-281587.65363178001</c:v>
                </c:pt>
                <c:pt idx="80">
                  <c:v>-268525.05041700997</c:v>
                </c:pt>
                <c:pt idx="81">
                  <c:v>-264183.88737071003</c:v>
                </c:pt>
                <c:pt idx="82">
                  <c:v>-241255.42764518</c:v>
                </c:pt>
                <c:pt idx="83" formatCode="General">
                  <c:v>-213685</c:v>
                </c:pt>
                <c:pt idx="84">
                  <c:v>-221095.85705796999</c:v>
                </c:pt>
                <c:pt idx="85">
                  <c:v>-232097.95545538</c:v>
                </c:pt>
                <c:pt idx="86">
                  <c:v>-227049.19599273</c:v>
                </c:pt>
                <c:pt idx="87">
                  <c:v>-230520.85653393</c:v>
                </c:pt>
                <c:pt idx="88">
                  <c:v>-224836.83205364001</c:v>
                </c:pt>
                <c:pt idx="89">
                  <c:v>-209470.29981890001</c:v>
                </c:pt>
                <c:pt idx="90">
                  <c:v>-216437.14679393001</c:v>
                </c:pt>
              </c:numCache>
            </c:numRef>
          </c:val>
          <c:smooth val="0"/>
        </c:ser>
        <c:ser>
          <c:idx val="9"/>
          <c:order val="9"/>
          <c:tx>
            <c:v>Luxembourg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Figure1!$B$40:$CN$40</c:f>
              <c:numCache>
                <c:formatCode>[$-407]mmm/\ yy;@</c:formatCode>
                <c:ptCount val="91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41335</c:v>
                </c:pt>
                <c:pt idx="75">
                  <c:v>41367</c:v>
                </c:pt>
                <c:pt idx="76">
                  <c:v>41399</c:v>
                </c:pt>
                <c:pt idx="77">
                  <c:v>41431</c:v>
                </c:pt>
                <c:pt idx="78">
                  <c:v>41463</c:v>
                </c:pt>
                <c:pt idx="79">
                  <c:v>41495</c:v>
                </c:pt>
                <c:pt idx="80">
                  <c:v>41527</c:v>
                </c:pt>
                <c:pt idx="81">
                  <c:v>41559</c:v>
                </c:pt>
                <c:pt idx="82">
                  <c:v>41591</c:v>
                </c:pt>
                <c:pt idx="83">
                  <c:v>41623</c:v>
                </c:pt>
                <c:pt idx="84">
                  <c:v>41655</c:v>
                </c:pt>
                <c:pt idx="85">
                  <c:v>41687</c:v>
                </c:pt>
                <c:pt idx="86">
                  <c:v>41719</c:v>
                </c:pt>
                <c:pt idx="87">
                  <c:v>41751</c:v>
                </c:pt>
                <c:pt idx="88">
                  <c:v>41783</c:v>
                </c:pt>
                <c:pt idx="89">
                  <c:v>41815</c:v>
                </c:pt>
                <c:pt idx="90">
                  <c:v>41846</c:v>
                </c:pt>
              </c:numCache>
            </c:numRef>
          </c:cat>
          <c:val>
            <c:numRef>
              <c:f>Figure1!$B$50:$CN$50</c:f>
              <c:numCache>
                <c:formatCode>0</c:formatCode>
                <c:ptCount val="91"/>
                <c:pt idx="0">
                  <c:v>6087</c:v>
                </c:pt>
                <c:pt idx="1">
                  <c:v>2794</c:v>
                </c:pt>
                <c:pt idx="2">
                  <c:v>5955</c:v>
                </c:pt>
                <c:pt idx="3">
                  <c:v>8014</c:v>
                </c:pt>
                <c:pt idx="4">
                  <c:v>5231</c:v>
                </c:pt>
                <c:pt idx="5">
                  <c:v>3065</c:v>
                </c:pt>
                <c:pt idx="6">
                  <c:v>6510</c:v>
                </c:pt>
                <c:pt idx="7">
                  <c:v>15265</c:v>
                </c:pt>
                <c:pt idx="8">
                  <c:v>9928</c:v>
                </c:pt>
                <c:pt idx="9">
                  <c:v>15261</c:v>
                </c:pt>
                <c:pt idx="10">
                  <c:v>19021</c:v>
                </c:pt>
                <c:pt idx="11">
                  <c:v>18428</c:v>
                </c:pt>
                <c:pt idx="12">
                  <c:v>21930</c:v>
                </c:pt>
                <c:pt idx="13">
                  <c:v>20434</c:v>
                </c:pt>
                <c:pt idx="14">
                  <c:v>18473</c:v>
                </c:pt>
                <c:pt idx="15">
                  <c:v>20626</c:v>
                </c:pt>
                <c:pt idx="16">
                  <c:v>19691</c:v>
                </c:pt>
                <c:pt idx="17">
                  <c:v>9169</c:v>
                </c:pt>
                <c:pt idx="18">
                  <c:v>16256</c:v>
                </c:pt>
                <c:pt idx="19">
                  <c:v>18302</c:v>
                </c:pt>
                <c:pt idx="20">
                  <c:v>17026</c:v>
                </c:pt>
                <c:pt idx="21">
                  <c:v>6252</c:v>
                </c:pt>
                <c:pt idx="22">
                  <c:v>22186</c:v>
                </c:pt>
                <c:pt idx="23">
                  <c:v>42225</c:v>
                </c:pt>
                <c:pt idx="24">
                  <c:v>24741</c:v>
                </c:pt>
                <c:pt idx="25">
                  <c:v>28345</c:v>
                </c:pt>
                <c:pt idx="26">
                  <c:v>34016</c:v>
                </c:pt>
                <c:pt idx="27">
                  <c:v>31789</c:v>
                </c:pt>
                <c:pt idx="28">
                  <c:v>30869</c:v>
                </c:pt>
                <c:pt idx="29">
                  <c:v>34088</c:v>
                </c:pt>
                <c:pt idx="30">
                  <c:v>41541</c:v>
                </c:pt>
                <c:pt idx="31">
                  <c:v>44787</c:v>
                </c:pt>
                <c:pt idx="32">
                  <c:v>55850</c:v>
                </c:pt>
                <c:pt idx="33">
                  <c:v>47367</c:v>
                </c:pt>
                <c:pt idx="34">
                  <c:v>48478</c:v>
                </c:pt>
                <c:pt idx="35">
                  <c:v>52618</c:v>
                </c:pt>
                <c:pt idx="36">
                  <c:v>50436</c:v>
                </c:pt>
                <c:pt idx="37">
                  <c:v>50924</c:v>
                </c:pt>
                <c:pt idx="38">
                  <c:v>52828</c:v>
                </c:pt>
                <c:pt idx="39">
                  <c:v>56053</c:v>
                </c:pt>
                <c:pt idx="40">
                  <c:v>64102</c:v>
                </c:pt>
                <c:pt idx="41">
                  <c:v>81786</c:v>
                </c:pt>
                <c:pt idx="42">
                  <c:v>68614</c:v>
                </c:pt>
                <c:pt idx="43">
                  <c:v>67577</c:v>
                </c:pt>
                <c:pt idx="44">
                  <c:v>67138</c:v>
                </c:pt>
                <c:pt idx="45">
                  <c:v>68725</c:v>
                </c:pt>
                <c:pt idx="46">
                  <c:v>97507</c:v>
                </c:pt>
                <c:pt idx="47">
                  <c:v>68043</c:v>
                </c:pt>
                <c:pt idx="48">
                  <c:v>68064</c:v>
                </c:pt>
                <c:pt idx="49">
                  <c:v>69849</c:v>
                </c:pt>
                <c:pt idx="50">
                  <c:v>68708</c:v>
                </c:pt>
                <c:pt idx="51">
                  <c:v>68282</c:v>
                </c:pt>
                <c:pt idx="52">
                  <c:v>70984</c:v>
                </c:pt>
                <c:pt idx="53">
                  <c:v>69889</c:v>
                </c:pt>
                <c:pt idx="54">
                  <c:v>76410</c:v>
                </c:pt>
                <c:pt idx="55">
                  <c:v>72355</c:v>
                </c:pt>
                <c:pt idx="56">
                  <c:v>84376</c:v>
                </c:pt>
                <c:pt idx="57">
                  <c:v>83360</c:v>
                </c:pt>
                <c:pt idx="58">
                  <c:v>97507</c:v>
                </c:pt>
                <c:pt idx="59">
                  <c:v>109547</c:v>
                </c:pt>
                <c:pt idx="60">
                  <c:v>103648</c:v>
                </c:pt>
                <c:pt idx="61">
                  <c:v>98420</c:v>
                </c:pt>
                <c:pt idx="62">
                  <c:v>115228</c:v>
                </c:pt>
                <c:pt idx="63">
                  <c:v>120420</c:v>
                </c:pt>
                <c:pt idx="64">
                  <c:v>124113</c:v>
                </c:pt>
                <c:pt idx="65" formatCode="General">
                  <c:v>125382</c:v>
                </c:pt>
                <c:pt idx="66" formatCode="General">
                  <c:v>124119</c:v>
                </c:pt>
                <c:pt idx="67">
                  <c:v>116684</c:v>
                </c:pt>
                <c:pt idx="68">
                  <c:v>113263</c:v>
                </c:pt>
                <c:pt idx="69">
                  <c:v>109486</c:v>
                </c:pt>
                <c:pt idx="70">
                  <c:v>105401</c:v>
                </c:pt>
                <c:pt idx="71">
                  <c:v>106286</c:v>
                </c:pt>
                <c:pt idx="72">
                  <c:v>99165</c:v>
                </c:pt>
                <c:pt idx="73">
                  <c:v>98258</c:v>
                </c:pt>
                <c:pt idx="74">
                  <c:v>102780</c:v>
                </c:pt>
                <c:pt idx="75">
                  <c:v>103737</c:v>
                </c:pt>
                <c:pt idx="76">
                  <c:v>99237</c:v>
                </c:pt>
                <c:pt idx="77">
                  <c:v>103402</c:v>
                </c:pt>
                <c:pt idx="78">
                  <c:v>100568</c:v>
                </c:pt>
                <c:pt idx="79">
                  <c:v>105208</c:v>
                </c:pt>
                <c:pt idx="80">
                  <c:v>102746</c:v>
                </c:pt>
                <c:pt idx="81">
                  <c:v>104343</c:v>
                </c:pt>
                <c:pt idx="82">
                  <c:v>103406</c:v>
                </c:pt>
                <c:pt idx="83">
                  <c:v>103793</c:v>
                </c:pt>
                <c:pt idx="84">
                  <c:v>105523</c:v>
                </c:pt>
                <c:pt idx="85">
                  <c:v>103674</c:v>
                </c:pt>
                <c:pt idx="86">
                  <c:v>105493</c:v>
                </c:pt>
                <c:pt idx="87">
                  <c:v>108263</c:v>
                </c:pt>
                <c:pt idx="88">
                  <c:v>105425</c:v>
                </c:pt>
                <c:pt idx="89">
                  <c:v>104878</c:v>
                </c:pt>
                <c:pt idx="90">
                  <c:v>103199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879616"/>
        <c:axId val="104881152"/>
      </c:lineChart>
      <c:dateAx>
        <c:axId val="104879616"/>
        <c:scaling>
          <c:orientation val="minMax"/>
        </c:scaling>
        <c:delete val="0"/>
        <c:axPos val="b"/>
        <c:numFmt formatCode="[$-409]mmm\-yy;@" sourceLinked="0"/>
        <c:majorTickMark val="cross"/>
        <c:minorTickMark val="out"/>
        <c:tickLblPos val="low"/>
        <c:spPr>
          <a:ln w="22225">
            <a:solidFill>
              <a:schemeClr val="tx1"/>
            </a:solidFill>
          </a:ln>
        </c:spPr>
        <c:txPr>
          <a:bodyPr rot="-2700000"/>
          <a:lstStyle/>
          <a:p>
            <a:pPr>
              <a:defRPr sz="1400" b="1"/>
            </a:pPr>
            <a:endParaRPr lang="en-US"/>
          </a:p>
        </c:txPr>
        <c:crossAx val="104881152"/>
        <c:crosses val="autoZero"/>
        <c:auto val="1"/>
        <c:lblOffset val="100"/>
        <c:baseTimeUnit val="months"/>
        <c:majorUnit val="5"/>
        <c:majorTimeUnit val="months"/>
      </c:dateAx>
      <c:valAx>
        <c:axId val="104881152"/>
        <c:scaling>
          <c:orientation val="minMax"/>
          <c:max val="750000"/>
          <c:min val="-45000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4879616"/>
        <c:crosses val="autoZero"/>
        <c:crossBetween val="midCat"/>
        <c:majorUnit val="100000"/>
        <c:dispUnits>
          <c:builtInUnit val="thousands"/>
        </c:dispUnits>
      </c:valAx>
    </c:plotArea>
    <c:legend>
      <c:legendPos val="b"/>
      <c:layout/>
      <c:overlay val="0"/>
      <c:spPr>
        <a:noFill/>
        <a:ln>
          <a:solidFill>
            <a:schemeClr val="tx1">
              <a:lumMod val="50000"/>
              <a:lumOff val="50000"/>
            </a:schemeClr>
          </a:solidFill>
        </a:ln>
      </c:spPr>
      <c:txPr>
        <a:bodyPr lIns="2" anchor="ctr" anchorCtr="1">
          <a:spAutoFit/>
        </a:bodyPr>
        <a:lstStyle/>
        <a:p>
          <a:pPr>
            <a:defRPr sz="800" b="1"/>
          </a:pPr>
          <a:endParaRPr lang="en-US"/>
        </a:p>
      </c:txPr>
    </c:legend>
    <c:plotVisOnly val="1"/>
    <c:dispBlanksAs val="span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'Labour Productivity'!$D$34</c:f>
              <c:strCache>
                <c:ptCount val="1"/>
                <c:pt idx="0">
                  <c:v>Euro area (18 countries)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'Labour Productivity'!$C$35:$C$48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'Labour Productivity'!$D$35:$D$48</c:f>
              <c:numCache>
                <c:formatCode>General</c:formatCode>
                <c:ptCount val="14"/>
                <c:pt idx="0">
                  <c:v>100</c:v>
                </c:pt>
                <c:pt idx="1">
                  <c:v>101.51394143227407</c:v>
                </c:pt>
                <c:pt idx="2">
                  <c:v>101.8727047415807</c:v>
                </c:pt>
                <c:pt idx="3">
                  <c:v>101.97198374099962</c:v>
                </c:pt>
                <c:pt idx="4">
                  <c:v>103.55527958835185</c:v>
                </c:pt>
                <c:pt idx="5">
                  <c:v>104.6951387494905</c:v>
                </c:pt>
                <c:pt idx="6">
                  <c:v>107.53269198422035</c:v>
                </c:pt>
                <c:pt idx="7">
                  <c:v>110.09796360171869</c:v>
                </c:pt>
                <c:pt idx="8">
                  <c:v>109.92055611362467</c:v>
                </c:pt>
                <c:pt idx="9">
                  <c:v>104.69974335478059</c:v>
                </c:pt>
                <c:pt idx="10">
                  <c:v>106.45583138484699</c:v>
                </c:pt>
                <c:pt idx="11">
                  <c:v>107.85983652830879</c:v>
                </c:pt>
                <c:pt idx="12">
                  <c:v>106.86459978026295</c:v>
                </c:pt>
                <c:pt idx="13">
                  <c:v>106.23688614833435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'Labour Productivity'!$E$34</c:f>
              <c:strCache>
                <c:ptCount val="1"/>
                <c:pt idx="0">
                  <c:v>Germany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'Labour Productivity'!$C$35:$C$48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'Labour Productivity'!$E$35:$E$48</c:f>
              <c:numCache>
                <c:formatCode>General</c:formatCode>
                <c:ptCount val="14"/>
                <c:pt idx="0">
                  <c:v>100</c:v>
                </c:pt>
                <c:pt idx="1">
                  <c:v>101.50755464915511</c:v>
                </c:pt>
                <c:pt idx="2">
                  <c:v>101.34369882097369</c:v>
                </c:pt>
                <c:pt idx="3">
                  <c:v>100.56717730063227</c:v>
                </c:pt>
                <c:pt idx="4">
                  <c:v>101.77798391837497</c:v>
                </c:pt>
                <c:pt idx="5">
                  <c:v>102.54309745161328</c:v>
                </c:pt>
                <c:pt idx="6">
                  <c:v>106.47398482871702</c:v>
                </c:pt>
                <c:pt idx="7">
                  <c:v>110.09312726518807</c:v>
                </c:pt>
                <c:pt idx="8">
                  <c:v>111.44515238547358</c:v>
                </c:pt>
                <c:pt idx="9">
                  <c:v>105.47661220682055</c:v>
                </c:pt>
                <c:pt idx="10">
                  <c:v>109.94987663518867</c:v>
                </c:pt>
                <c:pt idx="11">
                  <c:v>113.86643703520069</c:v>
                </c:pt>
                <c:pt idx="12">
                  <c:v>114.10258173020436</c:v>
                </c:pt>
                <c:pt idx="13">
                  <c:v>113.96313376257268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'Labour Productivity'!$F$34</c:f>
              <c:strCache>
                <c:ptCount val="1"/>
                <c:pt idx="0">
                  <c:v>Greece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numRef>
              <c:f>'Labour Productivity'!$C$35:$C$48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'Labour Productivity'!$F$35:$F$48</c:f>
              <c:numCache>
                <c:formatCode>General</c:formatCode>
                <c:ptCount val="14"/>
                <c:pt idx="0">
                  <c:v>100</c:v>
                </c:pt>
                <c:pt idx="1">
                  <c:v>103.41178473352413</c:v>
                </c:pt>
                <c:pt idx="2">
                  <c:v>106.37206133623607</c:v>
                </c:pt>
                <c:pt idx="3">
                  <c:v>113.07675013855538</c:v>
                </c:pt>
                <c:pt idx="4">
                  <c:v>118.27556673363964</c:v>
                </c:pt>
                <c:pt idx="5">
                  <c:v>118.92885933734944</c:v>
                </c:pt>
                <c:pt idx="6">
                  <c:v>125.44908515621671</c:v>
                </c:pt>
                <c:pt idx="7">
                  <c:v>129.47833699889537</c:v>
                </c:pt>
                <c:pt idx="8">
                  <c:v>128.63270585741159</c:v>
                </c:pt>
                <c:pt idx="9">
                  <c:v>122.97255679137902</c:v>
                </c:pt>
                <c:pt idx="10">
                  <c:v>116.62266052874817</c:v>
                </c:pt>
                <c:pt idx="11">
                  <c:v>106.57401136132671</c:v>
                </c:pt>
                <c:pt idx="12">
                  <c:v>99.842905159074604</c:v>
                </c:pt>
                <c:pt idx="13">
                  <c:v>96.796773189096697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'Labour Productivity'!$G$34</c:f>
              <c:strCache>
                <c:ptCount val="1"/>
                <c:pt idx="0">
                  <c:v>Portugal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'Labour Productivity'!$C$35:$C$48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'Labour Productivity'!$G$35:$G$48</c:f>
              <c:numCache>
                <c:formatCode>General</c:formatCode>
                <c:ptCount val="14"/>
                <c:pt idx="0">
                  <c:v>100</c:v>
                </c:pt>
                <c:pt idx="1">
                  <c:v>101.22689800164403</c:v>
                </c:pt>
                <c:pt idx="2">
                  <c:v>101.44800303654497</c:v>
                </c:pt>
                <c:pt idx="3">
                  <c:v>100.12368980994206</c:v>
                </c:pt>
                <c:pt idx="4">
                  <c:v>101.69404344036913</c:v>
                </c:pt>
                <c:pt idx="5">
                  <c:v>102.28387311849991</c:v>
                </c:pt>
                <c:pt idx="6">
                  <c:v>103.68524919312233</c:v>
                </c:pt>
                <c:pt idx="7">
                  <c:v>106.06068020405574</c:v>
                </c:pt>
                <c:pt idx="8">
                  <c:v>106.11890598188889</c:v>
                </c:pt>
                <c:pt idx="9">
                  <c:v>102.86046819086137</c:v>
                </c:pt>
                <c:pt idx="10">
                  <c:v>104.76536170024646</c:v>
                </c:pt>
                <c:pt idx="11">
                  <c:v>103.00284678409042</c:v>
                </c:pt>
                <c:pt idx="12">
                  <c:v>99.992455903994241</c:v>
                </c:pt>
                <c:pt idx="13">
                  <c:v>99.180362699561144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'Labour Productivity'!$H$34</c:f>
              <c:strCache>
                <c:ptCount val="1"/>
                <c:pt idx="0">
                  <c:v>Spain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'Labour Productivity'!$C$35:$C$48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'Labour Productivity'!$H$35:$H$48</c:f>
              <c:numCache>
                <c:formatCode>General</c:formatCode>
                <c:ptCount val="14"/>
                <c:pt idx="0">
                  <c:v>100</c:v>
                </c:pt>
                <c:pt idx="1">
                  <c:v>102.83340838856707</c:v>
                </c:pt>
                <c:pt idx="2">
                  <c:v>104.00165414775084</c:v>
                </c:pt>
                <c:pt idx="3">
                  <c:v>105.35157697517359</c:v>
                </c:pt>
                <c:pt idx="4">
                  <c:v>107.00648329415954</c:v>
                </c:pt>
                <c:pt idx="5">
                  <c:v>108.94813227817288</c:v>
                </c:pt>
                <c:pt idx="6">
                  <c:v>111.71019616063643</c:v>
                </c:pt>
                <c:pt idx="7">
                  <c:v>113.67696391628239</c:v>
                </c:pt>
                <c:pt idx="8">
                  <c:v>113.07771855081111</c:v>
                </c:pt>
                <c:pt idx="9">
                  <c:v>108.13260506100237</c:v>
                </c:pt>
                <c:pt idx="10">
                  <c:v>107.6948525951574</c:v>
                </c:pt>
                <c:pt idx="11">
                  <c:v>106.63168807334212</c:v>
                </c:pt>
                <c:pt idx="12">
                  <c:v>104.33723452412498</c:v>
                </c:pt>
                <c:pt idx="13">
                  <c:v>103.43989534262235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47744"/>
        <c:axId val="52849664"/>
      </c:lineChart>
      <c:catAx>
        <c:axId val="5284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9664"/>
        <c:crosses val="autoZero"/>
        <c:auto val="1"/>
        <c:lblAlgn val="ctr"/>
        <c:lblOffset val="100"/>
        <c:noMultiLvlLbl val="0"/>
      </c:catAx>
      <c:valAx>
        <c:axId val="52849664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7744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Tabelle1!$C$31</c:f>
              <c:strCache>
                <c:ptCount val="1"/>
                <c:pt idx="0">
                  <c:v>Euro area (18 countries) 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Tabelle1!$B$32:$B$46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Tabelle1!$C$32:$C$46</c:f>
              <c:numCache>
                <c:formatCode>General</c:formatCode>
                <c:ptCount val="15"/>
                <c:pt idx="0">
                  <c:v>100</c:v>
                </c:pt>
                <c:pt idx="1">
                  <c:v>102.07413112708097</c:v>
                </c:pt>
                <c:pt idx="2">
                  <c:v>103.02387491358965</c:v>
                </c:pt>
                <c:pt idx="3">
                  <c:v>103.69321208573035</c:v>
                </c:pt>
                <c:pt idx="4">
                  <c:v>106.01395850581477</c:v>
                </c:pt>
                <c:pt idx="5">
                  <c:v>107.77721891525844</c:v>
                </c:pt>
                <c:pt idx="6">
                  <c:v>111.27067992881639</c:v>
                </c:pt>
                <c:pt idx="7">
                  <c:v>114.64635506207324</c:v>
                </c:pt>
                <c:pt idx="8">
                  <c:v>115.19515726945829</c:v>
                </c:pt>
                <c:pt idx="9">
                  <c:v>110.00309242504525</c:v>
                </c:pt>
                <c:pt idx="10">
                  <c:v>112.23020479263349</c:v>
                </c:pt>
                <c:pt idx="11">
                  <c:v>114.04414038547827</c:v>
                </c:pt>
                <c:pt idx="12">
                  <c:v>113.21458940299914</c:v>
                </c:pt>
                <c:pt idx="13">
                  <c:v>112.65730396933579</c:v>
                </c:pt>
                <c:pt idx="14">
                  <c:v>113.59713689343309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Tabelle1!$D$31</c:f>
              <c:strCache>
                <c:ptCount val="1"/>
                <c:pt idx="0">
                  <c:v>Germany 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cat>
            <c:numRef>
              <c:f>Tabelle1!$B$32:$B$46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Tabelle1!$D$32:$D$46</c:f>
              <c:numCache>
                <c:formatCode>General</c:formatCode>
                <c:ptCount val="15"/>
                <c:pt idx="0">
                  <c:v>100</c:v>
                </c:pt>
                <c:pt idx="1">
                  <c:v>101.69526856576144</c:v>
                </c:pt>
                <c:pt idx="2">
                  <c:v>101.70622194258561</c:v>
                </c:pt>
                <c:pt idx="3">
                  <c:v>100.97340706908864</c:v>
                </c:pt>
                <c:pt idx="4">
                  <c:v>102.16558449001842</c:v>
                </c:pt>
                <c:pt idx="5">
                  <c:v>102.8874459866912</c:v>
                </c:pt>
                <c:pt idx="6">
                  <c:v>106.70457044507221</c:v>
                </c:pt>
                <c:pt idx="7">
                  <c:v>110.19360305811487</c:v>
                </c:pt>
                <c:pt idx="8">
                  <c:v>111.35296280352104</c:v>
                </c:pt>
                <c:pt idx="9">
                  <c:v>105.074937230358</c:v>
                </c:pt>
                <c:pt idx="10">
                  <c:v>109.37328853487121</c:v>
                </c:pt>
                <c:pt idx="11">
                  <c:v>113.29977694169833</c:v>
                </c:pt>
                <c:pt idx="12">
                  <c:v>113.72636426855641</c:v>
                </c:pt>
                <c:pt idx="13">
                  <c:v>113.84663913887778</c:v>
                </c:pt>
                <c:pt idx="14">
                  <c:v>115.56381445828758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Tabelle1!$E$31</c:f>
              <c:strCache>
                <c:ptCount val="1"/>
                <c:pt idx="0">
                  <c:v>Greece 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numRef>
              <c:f>Tabelle1!$B$32:$B$46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Tabelle1!$E$32:$E$46</c:f>
              <c:numCache>
                <c:formatCode>General</c:formatCode>
                <c:ptCount val="15"/>
                <c:pt idx="0">
                  <c:v>100</c:v>
                </c:pt>
                <c:pt idx="1">
                  <c:v>103.73692471373946</c:v>
                </c:pt>
                <c:pt idx="2">
                  <c:v>107.0177286660838</c:v>
                </c:pt>
                <c:pt idx="3">
                  <c:v>114.12130916139091</c:v>
                </c:pt>
                <c:pt idx="4">
                  <c:v>119.7733090349833</c:v>
                </c:pt>
                <c:pt idx="5">
                  <c:v>120.84039986937881</c:v>
                </c:pt>
                <c:pt idx="6">
                  <c:v>127.86760910556089</c:v>
                </c:pt>
                <c:pt idx="7">
                  <c:v>132.39089443911894</c:v>
                </c:pt>
                <c:pt idx="8">
                  <c:v>131.80257239468668</c:v>
                </c:pt>
                <c:pt idx="9">
                  <c:v>126.00994406463643</c:v>
                </c:pt>
                <c:pt idx="10">
                  <c:v>119.14443121846395</c:v>
                </c:pt>
                <c:pt idx="11">
                  <c:v>108.58360282731668</c:v>
                </c:pt>
                <c:pt idx="12">
                  <c:v>101.44736703500438</c:v>
                </c:pt>
                <c:pt idx="13">
                  <c:v>97.49607609737599</c:v>
                </c:pt>
                <c:pt idx="14">
                  <c:v>98.44913674142272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Tabelle1!$F$31</c:f>
              <c:strCache>
                <c:ptCount val="1"/>
                <c:pt idx="0">
                  <c:v>Portugal 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Tabelle1!$B$32:$B$46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Tabelle1!$F$32:$F$46</c:f>
              <c:numCache>
                <c:formatCode>General</c:formatCode>
                <c:ptCount val="15"/>
                <c:pt idx="0">
                  <c:v>100</c:v>
                </c:pt>
                <c:pt idx="1">
                  <c:v>101.94327929053345</c:v>
                </c:pt>
                <c:pt idx="2">
                  <c:v>102.72702851949771</c:v>
                </c:pt>
                <c:pt idx="3">
                  <c:v>101.7673245972217</c:v>
                </c:pt>
                <c:pt idx="4">
                  <c:v>103.61093013085024</c:v>
                </c:pt>
                <c:pt idx="5">
                  <c:v>104.40544843318958</c:v>
                </c:pt>
                <c:pt idx="6">
                  <c:v>106.02691191436433</c:v>
                </c:pt>
                <c:pt idx="7">
                  <c:v>108.66910406694056</c:v>
                </c:pt>
                <c:pt idx="8">
                  <c:v>108.88562226996511</c:v>
                </c:pt>
                <c:pt idx="9">
                  <c:v>105.64293462035727</c:v>
                </c:pt>
                <c:pt idx="10">
                  <c:v>107.6487343646516</c:v>
                </c:pt>
                <c:pt idx="11">
                  <c:v>105.68218190999089</c:v>
                </c:pt>
                <c:pt idx="12">
                  <c:v>102.17834423103731</c:v>
                </c:pt>
                <c:pt idx="13">
                  <c:v>100.79380036411435</c:v>
                </c:pt>
                <c:pt idx="14">
                  <c:v>101.82134944865336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Tabelle1!$G$31</c:f>
              <c:strCache>
                <c:ptCount val="1"/>
                <c:pt idx="0">
                  <c:v>Spain 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Tabelle1!$B$32:$B$46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Tabelle1!$G$32:$G$46</c:f>
              <c:numCache>
                <c:formatCode>General</c:formatCode>
                <c:ptCount val="15"/>
                <c:pt idx="0">
                  <c:v>100</c:v>
                </c:pt>
                <c:pt idx="1">
                  <c:v>104.00106922543374</c:v>
                </c:pt>
                <c:pt idx="2">
                  <c:v>106.99605262248278</c:v>
                </c:pt>
                <c:pt idx="3">
                  <c:v>110.40662827594312</c:v>
                </c:pt>
                <c:pt idx="4">
                  <c:v>113.90292631331531</c:v>
                </c:pt>
                <c:pt idx="5">
                  <c:v>118.14364951527679</c:v>
                </c:pt>
                <c:pt idx="6">
                  <c:v>123.0751061736247</c:v>
                </c:pt>
                <c:pt idx="7">
                  <c:v>127.7136780202738</c:v>
                </c:pt>
                <c:pt idx="8">
                  <c:v>129.13892787106616</c:v>
                </c:pt>
                <c:pt idx="9">
                  <c:v>124.52374533078009</c:v>
                </c:pt>
                <c:pt idx="10">
                  <c:v>124.54091285121406</c:v>
                </c:pt>
                <c:pt idx="11">
                  <c:v>123.77171576116639</c:v>
                </c:pt>
                <c:pt idx="12">
                  <c:v>121.18644848937342</c:v>
                </c:pt>
                <c:pt idx="13">
                  <c:v>119.69586988632568</c:v>
                </c:pt>
                <c:pt idx="14">
                  <c:v>121.42333722771045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496448"/>
        <c:axId val="53498624"/>
      </c:lineChart>
      <c:catAx>
        <c:axId val="5349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98624"/>
        <c:crosses val="autoZero"/>
        <c:auto val="1"/>
        <c:lblAlgn val="ctr"/>
        <c:lblOffset val="100"/>
        <c:noMultiLvlLbl val="0"/>
      </c:catAx>
      <c:valAx>
        <c:axId val="53498624"/>
        <c:scaling>
          <c:orientation val="minMax"/>
          <c:min val="9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96448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4.1110060578412322E-2"/>
          <c:y val="0.90018489868646911"/>
          <c:w val="0.9288910761154856"/>
          <c:h val="9.49270471625829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144185781125196E-2"/>
          <c:y val="6.4253986935404683E-2"/>
          <c:w val="0.92846665905892201"/>
          <c:h val="0.75699520469336101"/>
        </c:manualLayout>
      </c:layout>
      <c:lineChart>
        <c:grouping val="standard"/>
        <c:varyColors val="0"/>
        <c:ser>
          <c:idx val="0"/>
          <c:order val="0"/>
          <c:tx>
            <c:strRef>
              <c:f>'Unemployment rate'!$A$5</c:f>
              <c:strCache>
                <c:ptCount val="1"/>
                <c:pt idx="0">
                  <c:v>Euro area (18 countries) 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'Unemployment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'Unemployment rate'!$B$5:$P$5</c:f>
              <c:numCache>
                <c:formatCode>General</c:formatCode>
                <c:ptCount val="15"/>
                <c:pt idx="0">
                  <c:v>8.6999999999999993</c:v>
                </c:pt>
                <c:pt idx="1">
                  <c:v>8.1</c:v>
                </c:pt>
                <c:pt idx="2">
                  <c:v>8.5</c:v>
                </c:pt>
                <c:pt idx="3">
                  <c:v>9</c:v>
                </c:pt>
                <c:pt idx="4">
                  <c:v>9.1999999999999993</c:v>
                </c:pt>
                <c:pt idx="5">
                  <c:v>9.1</c:v>
                </c:pt>
                <c:pt idx="6">
                  <c:v>8.4</c:v>
                </c:pt>
                <c:pt idx="7">
                  <c:v>7.5</c:v>
                </c:pt>
                <c:pt idx="8">
                  <c:v>7.6</c:v>
                </c:pt>
                <c:pt idx="9">
                  <c:v>9.5</c:v>
                </c:pt>
                <c:pt idx="10">
                  <c:v>10.1</c:v>
                </c:pt>
                <c:pt idx="11">
                  <c:v>10.1</c:v>
                </c:pt>
                <c:pt idx="12">
                  <c:v>11.3</c:v>
                </c:pt>
                <c:pt idx="13">
                  <c:v>12</c:v>
                </c:pt>
                <c:pt idx="14">
                  <c:v>11.7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'Unemployment rate'!$A$6</c:f>
              <c:strCache>
                <c:ptCount val="1"/>
                <c:pt idx="0">
                  <c:v>Germany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'Unemployment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'Unemployment rate'!$B$6:$P$6</c:f>
              <c:numCache>
                <c:formatCode>General</c:formatCode>
                <c:ptCount val="15"/>
                <c:pt idx="0">
                  <c:v>7.9</c:v>
                </c:pt>
                <c:pt idx="1">
                  <c:v>7.8</c:v>
                </c:pt>
                <c:pt idx="2">
                  <c:v>8.6</c:v>
                </c:pt>
                <c:pt idx="3">
                  <c:v>9.6999999999999993</c:v>
                </c:pt>
                <c:pt idx="4">
                  <c:v>10.4</c:v>
                </c:pt>
                <c:pt idx="5">
                  <c:v>11.2</c:v>
                </c:pt>
                <c:pt idx="6">
                  <c:v>10.1</c:v>
                </c:pt>
                <c:pt idx="7">
                  <c:v>8.5</c:v>
                </c:pt>
                <c:pt idx="8">
                  <c:v>7.4</c:v>
                </c:pt>
                <c:pt idx="9">
                  <c:v>7.6</c:v>
                </c:pt>
                <c:pt idx="10">
                  <c:v>7</c:v>
                </c:pt>
                <c:pt idx="11">
                  <c:v>5.8</c:v>
                </c:pt>
                <c:pt idx="12">
                  <c:v>5.4</c:v>
                </c:pt>
                <c:pt idx="13">
                  <c:v>5.2</c:v>
                </c:pt>
                <c:pt idx="14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'Unemployment rate'!$A$7</c:f>
              <c:strCache>
                <c:ptCount val="1"/>
                <c:pt idx="0">
                  <c:v>Greece 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numRef>
              <c:f>'Unemployment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'Unemployment rate'!$B$7:$P$7</c:f>
              <c:numCache>
                <c:formatCode>General</c:formatCode>
                <c:ptCount val="15"/>
                <c:pt idx="0">
                  <c:v>11.2</c:v>
                </c:pt>
                <c:pt idx="1">
                  <c:v>10.7</c:v>
                </c:pt>
                <c:pt idx="2">
                  <c:v>10.3</c:v>
                </c:pt>
                <c:pt idx="3">
                  <c:v>9.6999999999999993</c:v>
                </c:pt>
                <c:pt idx="4">
                  <c:v>10.6</c:v>
                </c:pt>
                <c:pt idx="5">
                  <c:v>10</c:v>
                </c:pt>
                <c:pt idx="6">
                  <c:v>9</c:v>
                </c:pt>
                <c:pt idx="7">
                  <c:v>8.4</c:v>
                </c:pt>
                <c:pt idx="8">
                  <c:v>7.8</c:v>
                </c:pt>
                <c:pt idx="9">
                  <c:v>9.6</c:v>
                </c:pt>
                <c:pt idx="10">
                  <c:v>12.7</c:v>
                </c:pt>
                <c:pt idx="11">
                  <c:v>17.899999999999999</c:v>
                </c:pt>
                <c:pt idx="12">
                  <c:v>24.5</c:v>
                </c:pt>
                <c:pt idx="13">
                  <c:v>27.5</c:v>
                </c:pt>
                <c:pt idx="14">
                  <c:v>26.6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'Unemployment rate'!$A$8</c:f>
              <c:strCache>
                <c:ptCount val="1"/>
                <c:pt idx="0">
                  <c:v>Portugal 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'Unemployment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'Unemployment rate'!$B$8:$P$8</c:f>
              <c:numCache>
                <c:formatCode>General</c:formatCode>
                <c:ptCount val="15"/>
                <c:pt idx="0">
                  <c:v>5.0999999999999996</c:v>
                </c:pt>
                <c:pt idx="1">
                  <c:v>5.0999999999999996</c:v>
                </c:pt>
                <c:pt idx="2">
                  <c:v>6.1</c:v>
                </c:pt>
                <c:pt idx="3">
                  <c:v>7.4</c:v>
                </c:pt>
                <c:pt idx="4">
                  <c:v>7.8</c:v>
                </c:pt>
                <c:pt idx="5">
                  <c:v>8.8000000000000007</c:v>
                </c:pt>
                <c:pt idx="6">
                  <c:v>8.8000000000000007</c:v>
                </c:pt>
                <c:pt idx="7">
                  <c:v>9.1999999999999993</c:v>
                </c:pt>
                <c:pt idx="8">
                  <c:v>8.6999999999999993</c:v>
                </c:pt>
                <c:pt idx="9">
                  <c:v>10.7</c:v>
                </c:pt>
                <c:pt idx="10">
                  <c:v>12</c:v>
                </c:pt>
                <c:pt idx="11">
                  <c:v>12.9</c:v>
                </c:pt>
                <c:pt idx="12">
                  <c:v>15.8</c:v>
                </c:pt>
                <c:pt idx="13">
                  <c:v>16.399999999999999</c:v>
                </c:pt>
                <c:pt idx="14">
                  <c:v>14.2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'Unemployment rate'!$A$9</c:f>
              <c:strCache>
                <c:ptCount val="1"/>
                <c:pt idx="0">
                  <c:v>Spain 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'Unemployment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'Unemployment rate'!$B$9:$P$9</c:f>
              <c:numCache>
                <c:formatCode>General</c:formatCode>
                <c:ptCount val="15"/>
                <c:pt idx="0">
                  <c:v>11.9</c:v>
                </c:pt>
                <c:pt idx="1">
                  <c:v>10.6</c:v>
                </c:pt>
                <c:pt idx="2">
                  <c:v>11.5</c:v>
                </c:pt>
                <c:pt idx="3">
                  <c:v>11.5</c:v>
                </c:pt>
                <c:pt idx="4">
                  <c:v>11</c:v>
                </c:pt>
                <c:pt idx="5">
                  <c:v>9.1999999999999993</c:v>
                </c:pt>
                <c:pt idx="6">
                  <c:v>8.5</c:v>
                </c:pt>
                <c:pt idx="7">
                  <c:v>8.1999999999999993</c:v>
                </c:pt>
                <c:pt idx="8">
                  <c:v>11.3</c:v>
                </c:pt>
                <c:pt idx="9">
                  <c:v>17.899999999999999</c:v>
                </c:pt>
                <c:pt idx="10">
                  <c:v>19.899999999999999</c:v>
                </c:pt>
                <c:pt idx="11">
                  <c:v>21.4</c:v>
                </c:pt>
                <c:pt idx="12">
                  <c:v>24.8</c:v>
                </c:pt>
                <c:pt idx="13">
                  <c:v>26.1</c:v>
                </c:pt>
                <c:pt idx="14">
                  <c:v>24.3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24736"/>
        <c:axId val="55126656"/>
      </c:lineChart>
      <c:catAx>
        <c:axId val="5512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6656"/>
        <c:crosses val="autoZero"/>
        <c:auto val="1"/>
        <c:lblAlgn val="ctr"/>
        <c:lblOffset val="100"/>
        <c:noMultiLvlLbl val="0"/>
      </c:catAx>
      <c:valAx>
        <c:axId val="5512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4736"/>
        <c:crosses val="autoZero"/>
        <c:crossBetween val="between"/>
        <c:dispUnits>
          <c:builtInUnit val="hundreds"/>
        </c:dispUnits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9.0506200311917542E-2"/>
          <c:y val="0.89738408026465932"/>
          <c:w val="0.82502634181596868"/>
          <c:h val="8.9383786865555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306021529917454E-2"/>
          <c:y val="4.3093871356350621E-2"/>
          <c:w val="0.9314089543154932"/>
          <c:h val="0.7598352506746201"/>
        </c:manualLayout>
      </c:layout>
      <c:lineChart>
        <c:grouping val="standard"/>
        <c:varyColors val="0"/>
        <c:ser>
          <c:idx val="0"/>
          <c:order val="0"/>
          <c:tx>
            <c:strRef>
              <c:f>'Inflation rate'!$A$5</c:f>
              <c:strCache>
                <c:ptCount val="1"/>
                <c:pt idx="0">
                  <c:v>Euro area (18 countries)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chemeClr val="accent1"/>
                </a:solidFill>
              </a:ln>
              <a:effectLst/>
            </c:spPr>
          </c:marker>
          <c:cat>
            <c:numRef>
              <c:f>'Inflation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'Inflation rate'!$B$5:$P$5</c:f>
              <c:numCache>
                <c:formatCode>General</c:formatCode>
                <c:ptCount val="15"/>
                <c:pt idx="0">
                  <c:v>2.2000000000000002</c:v>
                </c:pt>
                <c:pt idx="1">
                  <c:v>2.4</c:v>
                </c:pt>
                <c:pt idx="2">
                  <c:v>2.2999999999999998</c:v>
                </c:pt>
                <c:pt idx="3">
                  <c:v>2.1</c:v>
                </c:pt>
                <c:pt idx="4">
                  <c:v>2.2000000000000002</c:v>
                </c:pt>
                <c:pt idx="5">
                  <c:v>2.2000000000000002</c:v>
                </c:pt>
                <c:pt idx="6">
                  <c:v>2.2000000000000002</c:v>
                </c:pt>
                <c:pt idx="7">
                  <c:v>2.2000000000000002</c:v>
                </c:pt>
                <c:pt idx="8">
                  <c:v>3.3</c:v>
                </c:pt>
                <c:pt idx="9">
                  <c:v>0.3</c:v>
                </c:pt>
                <c:pt idx="10">
                  <c:v>1.6</c:v>
                </c:pt>
                <c:pt idx="11">
                  <c:v>2.7</c:v>
                </c:pt>
                <c:pt idx="12">
                  <c:v>2.5</c:v>
                </c:pt>
                <c:pt idx="13">
                  <c:v>1.3</c:v>
                </c:pt>
                <c:pt idx="14">
                  <c:v>0.4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'Inflation rate'!$A$6</c:f>
              <c:strCache>
                <c:ptCount val="1"/>
                <c:pt idx="0">
                  <c:v>Germany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'Inflation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'Inflation rate'!$B$6:$P$6</c:f>
              <c:numCache>
                <c:formatCode>General</c:formatCode>
                <c:ptCount val="15"/>
                <c:pt idx="0">
                  <c:v>1.4</c:v>
                </c:pt>
                <c:pt idx="1">
                  <c:v>2</c:v>
                </c:pt>
                <c:pt idx="2">
                  <c:v>1.4</c:v>
                </c:pt>
                <c:pt idx="3">
                  <c:v>1</c:v>
                </c:pt>
                <c:pt idx="4">
                  <c:v>1.7</c:v>
                </c:pt>
                <c:pt idx="5">
                  <c:v>1.5</c:v>
                </c:pt>
                <c:pt idx="6">
                  <c:v>1.6</c:v>
                </c:pt>
                <c:pt idx="7">
                  <c:v>2.2999999999999998</c:v>
                </c:pt>
                <c:pt idx="8">
                  <c:v>2.6</c:v>
                </c:pt>
                <c:pt idx="9">
                  <c:v>0.3</c:v>
                </c:pt>
                <c:pt idx="10">
                  <c:v>1.1000000000000001</c:v>
                </c:pt>
                <c:pt idx="11">
                  <c:v>2.1</c:v>
                </c:pt>
                <c:pt idx="12">
                  <c:v>2</c:v>
                </c:pt>
                <c:pt idx="13">
                  <c:v>1.5</c:v>
                </c:pt>
                <c:pt idx="14">
                  <c:v>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'Inflation rate'!$A$7</c:f>
              <c:strCache>
                <c:ptCount val="1"/>
                <c:pt idx="0">
                  <c:v>Greece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numRef>
              <c:f>'Inflation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'Inflation rate'!$B$7:$P$7</c:f>
              <c:numCache>
                <c:formatCode>General</c:formatCode>
                <c:ptCount val="15"/>
                <c:pt idx="0">
                  <c:v>3.2</c:v>
                </c:pt>
                <c:pt idx="1">
                  <c:v>3.4</c:v>
                </c:pt>
                <c:pt idx="2">
                  <c:v>3.6</c:v>
                </c:pt>
                <c:pt idx="3">
                  <c:v>3.5</c:v>
                </c:pt>
                <c:pt idx="4">
                  <c:v>2.9</c:v>
                </c:pt>
                <c:pt idx="5">
                  <c:v>3.5</c:v>
                </c:pt>
                <c:pt idx="6">
                  <c:v>3.2</c:v>
                </c:pt>
                <c:pt idx="7">
                  <c:v>2.9</c:v>
                </c:pt>
                <c:pt idx="8">
                  <c:v>4.2</c:v>
                </c:pt>
                <c:pt idx="9">
                  <c:v>1.2</c:v>
                </c:pt>
                <c:pt idx="10">
                  <c:v>4.7</c:v>
                </c:pt>
                <c:pt idx="11">
                  <c:v>3.3</c:v>
                </c:pt>
                <c:pt idx="12">
                  <c:v>1.5</c:v>
                </c:pt>
                <c:pt idx="13">
                  <c:v>-0.9</c:v>
                </c:pt>
                <c:pt idx="14">
                  <c:v>-1.3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'Inflation rate'!$A$8</c:f>
              <c:strCache>
                <c:ptCount val="1"/>
                <c:pt idx="0">
                  <c:v>Portugal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'Inflation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'Inflation rate'!$B$8:$P$8</c:f>
              <c:numCache>
                <c:formatCode>General</c:formatCode>
                <c:ptCount val="15"/>
                <c:pt idx="0">
                  <c:v>2.9</c:v>
                </c:pt>
                <c:pt idx="1">
                  <c:v>4.4000000000000004</c:v>
                </c:pt>
                <c:pt idx="2">
                  <c:v>3.6</c:v>
                </c:pt>
                <c:pt idx="3">
                  <c:v>3.2</c:v>
                </c:pt>
                <c:pt idx="4">
                  <c:v>2.4</c:v>
                </c:pt>
                <c:pt idx="5">
                  <c:v>2.2999999999999998</c:v>
                </c:pt>
                <c:pt idx="6">
                  <c:v>3.1</c:v>
                </c:pt>
                <c:pt idx="7">
                  <c:v>2.5</c:v>
                </c:pt>
                <c:pt idx="8">
                  <c:v>2.6</c:v>
                </c:pt>
                <c:pt idx="9">
                  <c:v>-0.8</c:v>
                </c:pt>
                <c:pt idx="10">
                  <c:v>1.4</c:v>
                </c:pt>
                <c:pt idx="11">
                  <c:v>3.7</c:v>
                </c:pt>
                <c:pt idx="12">
                  <c:v>2.8</c:v>
                </c:pt>
                <c:pt idx="13">
                  <c:v>0.3</c:v>
                </c:pt>
                <c:pt idx="14">
                  <c:v>-0.3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'Inflation rate'!$A$9</c:f>
              <c:strCache>
                <c:ptCount val="1"/>
                <c:pt idx="0">
                  <c:v>Spain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'Inflation rate'!$B$4:$P$4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'Inflation rate'!$B$9:$P$9</c:f>
              <c:numCache>
                <c:formatCode>General</c:formatCode>
                <c:ptCount val="15"/>
                <c:pt idx="0">
                  <c:v>3.4</c:v>
                </c:pt>
                <c:pt idx="1">
                  <c:v>3.6</c:v>
                </c:pt>
                <c:pt idx="2">
                  <c:v>3.1</c:v>
                </c:pt>
                <c:pt idx="3">
                  <c:v>3</c:v>
                </c:pt>
                <c:pt idx="4">
                  <c:v>3</c:v>
                </c:pt>
                <c:pt idx="5">
                  <c:v>3.4</c:v>
                </c:pt>
                <c:pt idx="6">
                  <c:v>3.5</c:v>
                </c:pt>
                <c:pt idx="7">
                  <c:v>2.8</c:v>
                </c:pt>
                <c:pt idx="8">
                  <c:v>4.0999999999999996</c:v>
                </c:pt>
                <c:pt idx="9">
                  <c:v>-0.3</c:v>
                </c:pt>
                <c:pt idx="10">
                  <c:v>1.8</c:v>
                </c:pt>
                <c:pt idx="11">
                  <c:v>3.2</c:v>
                </c:pt>
                <c:pt idx="12">
                  <c:v>2.4</c:v>
                </c:pt>
                <c:pt idx="13">
                  <c:v>1.4</c:v>
                </c:pt>
                <c:pt idx="14">
                  <c:v>-0.2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63904"/>
        <c:axId val="55174272"/>
      </c:lineChart>
      <c:catAx>
        <c:axId val="55163904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74272"/>
        <c:crosses val="autoZero"/>
        <c:auto val="1"/>
        <c:lblAlgn val="ctr"/>
        <c:lblOffset val="100"/>
        <c:noMultiLvlLbl val="0"/>
      </c:catAx>
      <c:valAx>
        <c:axId val="5517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63904"/>
        <c:crosses val="autoZero"/>
        <c:crossBetween val="between"/>
        <c:dispUnits>
          <c:builtInUnit val="hundreds"/>
        </c:dispUnits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'Nominal wages'!$B$33</c:f>
              <c:strCache>
                <c:ptCount val="1"/>
                <c:pt idx="0">
                  <c:v>Euro area (18 countries) 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chemeClr val="accent1"/>
                </a:solidFill>
              </a:ln>
              <a:effectLst/>
            </c:spPr>
          </c:marker>
          <c:cat>
            <c:numRef>
              <c:f>'Nominal wages'!$A$34:$A$48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wages'!$B$34:$B$48</c:f>
              <c:numCache>
                <c:formatCode>General</c:formatCode>
                <c:ptCount val="15"/>
                <c:pt idx="0">
                  <c:v>100</c:v>
                </c:pt>
                <c:pt idx="1">
                  <c:v>102.64338227959726</c:v>
                </c:pt>
                <c:pt idx="2">
                  <c:v>105.46238817688551</c:v>
                </c:pt>
                <c:pt idx="3">
                  <c:v>108.31983921343343</c:v>
                </c:pt>
                <c:pt idx="4">
                  <c:v>110.7522635125197</c:v>
                </c:pt>
                <c:pt idx="5">
                  <c:v>113.2696593463109</c:v>
                </c:pt>
                <c:pt idx="6">
                  <c:v>116.10124360050732</c:v>
                </c:pt>
                <c:pt idx="7">
                  <c:v>119.2677773265649</c:v>
                </c:pt>
                <c:pt idx="8">
                  <c:v>123.40693588182566</c:v>
                </c:pt>
                <c:pt idx="9">
                  <c:v>125.7720389212233</c:v>
                </c:pt>
                <c:pt idx="10">
                  <c:v>128.47547271122087</c:v>
                </c:pt>
                <c:pt idx="11">
                  <c:v>131.25823130042966</c:v>
                </c:pt>
                <c:pt idx="12">
                  <c:v>133.78387745434344</c:v>
                </c:pt>
                <c:pt idx="13">
                  <c:v>136.1486423658672</c:v>
                </c:pt>
                <c:pt idx="14">
                  <c:v>138.07363816462836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'Nominal wages'!$C$33</c:f>
              <c:strCache>
                <c:ptCount val="1"/>
                <c:pt idx="0">
                  <c:v>Germany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'Nominal wages'!$A$34:$A$48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wages'!$C$34:$C$48</c:f>
              <c:numCache>
                <c:formatCode>General</c:formatCode>
                <c:ptCount val="15"/>
                <c:pt idx="0">
                  <c:v>100</c:v>
                </c:pt>
                <c:pt idx="1">
                  <c:v>101.8897962415659</c:v>
                </c:pt>
                <c:pt idx="2">
                  <c:v>103.17353304282231</c:v>
                </c:pt>
                <c:pt idx="3">
                  <c:v>104.75400013656774</c:v>
                </c:pt>
                <c:pt idx="4">
                  <c:v>104.95250423888969</c:v>
                </c:pt>
                <c:pt idx="5">
                  <c:v>105.20880919658734</c:v>
                </c:pt>
                <c:pt idx="6">
                  <c:v>106.27262704727391</c:v>
                </c:pt>
                <c:pt idx="7">
                  <c:v>107.2011274212323</c:v>
                </c:pt>
                <c:pt idx="8">
                  <c:v>109.46254180784277</c:v>
                </c:pt>
                <c:pt idx="9">
                  <c:v>109.68675655132463</c:v>
                </c:pt>
                <c:pt idx="10">
                  <c:v>112.49383281222801</c:v>
                </c:pt>
                <c:pt idx="11">
                  <c:v>115.73795791469388</c:v>
                </c:pt>
                <c:pt idx="12">
                  <c:v>118.66076411897295</c:v>
                </c:pt>
                <c:pt idx="13">
                  <c:v>120.88146464738753</c:v>
                </c:pt>
                <c:pt idx="14">
                  <c:v>124.00021030150374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'Nominal wages'!$D$33</c:f>
              <c:strCache>
                <c:ptCount val="1"/>
                <c:pt idx="0">
                  <c:v>Greece 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numRef>
              <c:f>'Nominal wages'!$A$34:$A$48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wages'!$D$34:$D$48</c:f>
              <c:numCache>
                <c:formatCode>General</c:formatCode>
                <c:ptCount val="15"/>
                <c:pt idx="0">
                  <c:v>100</c:v>
                </c:pt>
                <c:pt idx="1">
                  <c:v>105.53176924322854</c:v>
                </c:pt>
                <c:pt idx="2">
                  <c:v>116.74138726663185</c:v>
                </c:pt>
                <c:pt idx="3">
                  <c:v>124.10269574810754</c:v>
                </c:pt>
                <c:pt idx="4">
                  <c:v>129.25386362038881</c:v>
                </c:pt>
                <c:pt idx="5">
                  <c:v>141.00568732255769</c:v>
                </c:pt>
                <c:pt idx="6">
                  <c:v>144.85772525434038</c:v>
                </c:pt>
                <c:pt idx="7">
                  <c:v>151.67982299316361</c:v>
                </c:pt>
                <c:pt idx="8">
                  <c:v>156.64762742994753</c:v>
                </c:pt>
                <c:pt idx="9">
                  <c:v>161.73455697865955</c:v>
                </c:pt>
                <c:pt idx="10">
                  <c:v>157.56169415590171</c:v>
                </c:pt>
                <c:pt idx="11">
                  <c:v>153.98873537294594</c:v>
                </c:pt>
                <c:pt idx="12">
                  <c:v>150.93860686573825</c:v>
                </c:pt>
                <c:pt idx="13">
                  <c:v>140.21820248824184</c:v>
                </c:pt>
                <c:pt idx="14">
                  <c:v>138.11490164079714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'Nominal wages'!$E$33</c:f>
              <c:strCache>
                <c:ptCount val="1"/>
                <c:pt idx="0">
                  <c:v>Spain 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'Nominal wages'!$A$34:$A$48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wages'!$E$34:$E$48</c:f>
              <c:numCache>
                <c:formatCode>General</c:formatCode>
                <c:ptCount val="15"/>
                <c:pt idx="0">
                  <c:v>100</c:v>
                </c:pt>
                <c:pt idx="1">
                  <c:v>103.70685882736068</c:v>
                </c:pt>
                <c:pt idx="2">
                  <c:v>107.35596428619888</c:v>
                </c:pt>
                <c:pt idx="3">
                  <c:v>111.07295751523128</c:v>
                </c:pt>
                <c:pt idx="4">
                  <c:v>114.72685455310257</c:v>
                </c:pt>
                <c:pt idx="5">
                  <c:v>118.93046867579412</c:v>
                </c:pt>
                <c:pt idx="6">
                  <c:v>123.61006045022185</c:v>
                </c:pt>
                <c:pt idx="7">
                  <c:v>129.454769190062</c:v>
                </c:pt>
                <c:pt idx="8">
                  <c:v>138.31690062010665</c:v>
                </c:pt>
                <c:pt idx="9">
                  <c:v>144.35055870659593</c:v>
                </c:pt>
                <c:pt idx="10">
                  <c:v>145.87449285588286</c:v>
                </c:pt>
                <c:pt idx="11">
                  <c:v>147.13603504891651</c:v>
                </c:pt>
                <c:pt idx="12">
                  <c:v>146.25828561542534</c:v>
                </c:pt>
                <c:pt idx="13">
                  <c:v>148.69868346065647</c:v>
                </c:pt>
                <c:pt idx="14">
                  <c:v>149.40830359444755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'Nominal wages'!$F$33</c:f>
              <c:strCache>
                <c:ptCount val="1"/>
                <c:pt idx="0">
                  <c:v>Portugal 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'Nominal wages'!$A$34:$A$48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wages'!$F$34:$F$48</c:f>
              <c:numCache>
                <c:formatCode>General</c:formatCode>
                <c:ptCount val="15"/>
                <c:pt idx="0">
                  <c:v>100</c:v>
                </c:pt>
                <c:pt idx="1">
                  <c:v>104.1804781133504</c:v>
                </c:pt>
                <c:pt idx="2">
                  <c:v>107.88619215889936</c:v>
                </c:pt>
                <c:pt idx="3">
                  <c:v>111.79318896665509</c:v>
                </c:pt>
                <c:pt idx="4">
                  <c:v>114.89577149812631</c:v>
                </c:pt>
                <c:pt idx="5">
                  <c:v>120.27084879552891</c:v>
                </c:pt>
                <c:pt idx="6">
                  <c:v>122.47225275745656</c:v>
                </c:pt>
                <c:pt idx="7">
                  <c:v>126.71939071727428</c:v>
                </c:pt>
                <c:pt idx="8">
                  <c:v>130.04664886029909</c:v>
                </c:pt>
                <c:pt idx="9">
                  <c:v>133.17536100900725</c:v>
                </c:pt>
                <c:pt idx="10">
                  <c:v>135.95969653153767</c:v>
                </c:pt>
                <c:pt idx="11">
                  <c:v>133.44773457521779</c:v>
                </c:pt>
                <c:pt idx="12">
                  <c:v>130.60925014514643</c:v>
                </c:pt>
                <c:pt idx="13">
                  <c:v>135.21112535244032</c:v>
                </c:pt>
                <c:pt idx="14">
                  <c:v>134.48874895172017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56512"/>
        <c:axId val="55458432"/>
      </c:lineChart>
      <c:catAx>
        <c:axId val="5545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58432"/>
        <c:crosses val="autoZero"/>
        <c:auto val="1"/>
        <c:lblAlgn val="ctr"/>
        <c:lblOffset val="100"/>
        <c:noMultiLvlLbl val="0"/>
      </c:catAx>
      <c:valAx>
        <c:axId val="55458432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56512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3.2776684164479437E-2"/>
          <c:y val="0.90575475112708503"/>
          <c:w val="0.94555774278215221"/>
          <c:h val="6.6467574983512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58705161854769E-2"/>
          <c:y val="5.0925925925925923E-2"/>
          <c:w val="0.92231452318460194"/>
          <c:h val="0.77273364792633681"/>
        </c:manualLayout>
      </c:layout>
      <c:lineChart>
        <c:grouping val="standard"/>
        <c:varyColors val="0"/>
        <c:ser>
          <c:idx val="0"/>
          <c:order val="0"/>
          <c:tx>
            <c:strRef>
              <c:f>'Nominal unit labour costs'!$B$29</c:f>
              <c:strCache>
                <c:ptCount val="1"/>
                <c:pt idx="0">
                  <c:v>Euro area (18 countries) 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'Nominal unit labour costs'!$A$30:$A$44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unit labour costs'!$B$30:$B$44</c:f>
              <c:numCache>
                <c:formatCode>General</c:formatCode>
                <c:ptCount val="15"/>
                <c:pt idx="0">
                  <c:v>100</c:v>
                </c:pt>
                <c:pt idx="1">
                  <c:v>101.94299285162174</c:v>
                </c:pt>
                <c:pt idx="2">
                  <c:v>104.61820670698532</c:v>
                </c:pt>
                <c:pt idx="3">
                  <c:v>107.14628711796354</c:v>
                </c:pt>
                <c:pt idx="4">
                  <c:v>108.05728043232814</c:v>
                </c:pt>
                <c:pt idx="5">
                  <c:v>109.75630335227692</c:v>
                </c:pt>
                <c:pt idx="6">
                  <c:v>110.78912020659718</c:v>
                </c:pt>
                <c:pt idx="7">
                  <c:v>112.47861608881639</c:v>
                </c:pt>
                <c:pt idx="8">
                  <c:v>116.70191093325931</c:v>
                </c:pt>
                <c:pt idx="9">
                  <c:v>122.02207741605147</c:v>
                </c:pt>
                <c:pt idx="10">
                  <c:v>121.2816535276733</c:v>
                </c:pt>
                <c:pt idx="11">
                  <c:v>121.94233666936348</c:v>
                </c:pt>
                <c:pt idx="12">
                  <c:v>124.18208777748274</c:v>
                </c:pt>
                <c:pt idx="13">
                  <c:v>125.92280684478771</c:v>
                </c:pt>
                <c:pt idx="14">
                  <c:v>127.30037492513117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'Nominal unit labour costs'!$C$29</c:f>
              <c:strCache>
                <c:ptCount val="1"/>
                <c:pt idx="0">
                  <c:v>Germany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'Nominal unit labour costs'!$A$30:$A$44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unit labour costs'!$C$30:$C$44</c:f>
              <c:numCache>
                <c:formatCode>General</c:formatCode>
                <c:ptCount val="15"/>
                <c:pt idx="0">
                  <c:v>100</c:v>
                </c:pt>
                <c:pt idx="1">
                  <c:v>99.920205630829642</c:v>
                </c:pt>
                <c:pt idx="2">
                  <c:v>100.71335023261952</c:v>
                </c:pt>
                <c:pt idx="3">
                  <c:v>101.88064606837665</c:v>
                </c:pt>
                <c:pt idx="4">
                  <c:v>101.23520351293593</c:v>
                </c:pt>
                <c:pt idx="5">
                  <c:v>100.74222668587085</c:v>
                </c:pt>
                <c:pt idx="6">
                  <c:v>98.891583252950824</c:v>
                </c:pt>
                <c:pt idx="7">
                  <c:v>98.278722189806388</c:v>
                </c:pt>
                <c:pt idx="8">
                  <c:v>100.61479739894929</c:v>
                </c:pt>
                <c:pt idx="9">
                  <c:v>106.93887965016077</c:v>
                </c:pt>
                <c:pt idx="10">
                  <c:v>105.69518585433553</c:v>
                </c:pt>
                <c:pt idx="11">
                  <c:v>106.38217803289707</c:v>
                </c:pt>
                <c:pt idx="12">
                  <c:v>109.86985302561216</c:v>
                </c:pt>
                <c:pt idx="13">
                  <c:v>112.46744708503959</c:v>
                </c:pt>
                <c:pt idx="14">
                  <c:v>114.65210337092758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'Nominal unit labour costs'!$D$29</c:f>
              <c:strCache>
                <c:ptCount val="1"/>
                <c:pt idx="0">
                  <c:v>Greece 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numRef>
              <c:f>'Nominal unit labour costs'!$A$30:$A$44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unit labour costs'!$D$30:$D$44</c:f>
              <c:numCache>
                <c:formatCode>General</c:formatCode>
                <c:ptCount val="15"/>
                <c:pt idx="0">
                  <c:v>100</c:v>
                </c:pt>
                <c:pt idx="1">
                  <c:v>102.09792244268812</c:v>
                </c:pt>
                <c:pt idx="2">
                  <c:v>112.15918032444306</c:v>
                </c:pt>
                <c:pt idx="3">
                  <c:v>113.357794573378</c:v>
                </c:pt>
                <c:pt idx="4">
                  <c:v>115.20434596908454</c:v>
                </c:pt>
                <c:pt idx="5">
                  <c:v>125.72644524688758</c:v>
                </c:pt>
                <c:pt idx="6">
                  <c:v>124.28162713264054</c:v>
                </c:pt>
                <c:pt idx="7">
                  <c:v>127.38145516466753</c:v>
                </c:pt>
                <c:pt idx="8">
                  <c:v>133.82965654302077</c:v>
                </c:pt>
                <c:pt idx="9">
                  <c:v>143.71322510314633</c:v>
                </c:pt>
                <c:pt idx="10">
                  <c:v>144.0891684407033</c:v>
                </c:pt>
                <c:pt idx="11">
                  <c:v>143.84659807195177</c:v>
                </c:pt>
                <c:pt idx="12">
                  <c:v>139.09998487596863</c:v>
                </c:pt>
                <c:pt idx="13">
                  <c:v>129.30427036362471</c:v>
                </c:pt>
                <c:pt idx="14">
                  <c:v>126.88848966487228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'Nominal unit labour costs'!$E$29</c:f>
              <c:strCache>
                <c:ptCount val="1"/>
                <c:pt idx="0">
                  <c:v>Portugal 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'Nominal unit labour costs'!$A$30:$A$44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unit labour costs'!$E$30:$E$44</c:f>
              <c:numCache>
                <c:formatCode>General</c:formatCode>
                <c:ptCount val="15"/>
                <c:pt idx="0">
                  <c:v>100</c:v>
                </c:pt>
                <c:pt idx="1">
                  <c:v>103.98288484128976</c:v>
                </c:pt>
                <c:pt idx="2">
                  <c:v>107.27330986106672</c:v>
                </c:pt>
                <c:pt idx="3">
                  <c:v>111.12257332105234</c:v>
                </c:pt>
                <c:pt idx="4">
                  <c:v>111.38240120195763</c:v>
                </c:pt>
                <c:pt idx="5">
                  <c:v>115.17541484511422</c:v>
                </c:pt>
                <c:pt idx="6">
                  <c:v>115.94581793014724</c:v>
                </c:pt>
                <c:pt idx="7">
                  <c:v>117.06644568064122</c:v>
                </c:pt>
                <c:pt idx="8">
                  <c:v>120.3406753267638</c:v>
                </c:pt>
                <c:pt idx="9">
                  <c:v>123.55723853829535</c:v>
                </c:pt>
                <c:pt idx="10">
                  <c:v>122.02754431844251</c:v>
                </c:pt>
                <c:pt idx="11">
                  <c:v>119.63253618608155</c:v>
                </c:pt>
                <c:pt idx="12">
                  <c:v>116.15389234314902</c:v>
                </c:pt>
                <c:pt idx="13">
                  <c:v>118.39810505964601</c:v>
                </c:pt>
                <c:pt idx="14">
                  <c:v>118.63994193158229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'Nominal unit labour costs'!$F$29</c:f>
              <c:strCache>
                <c:ptCount val="1"/>
                <c:pt idx="0">
                  <c:v>Spain 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'Nominal unit labour costs'!$A$30:$A$44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'Nominal unit labour costs'!$F$30:$F$44</c:f>
              <c:numCache>
                <c:formatCode>General</c:formatCode>
                <c:ptCount val="15"/>
                <c:pt idx="0">
                  <c:v>100</c:v>
                </c:pt>
                <c:pt idx="1">
                  <c:v>103.21200812183183</c:v>
                </c:pt>
                <c:pt idx="2">
                  <c:v>106.44837703484103</c:v>
                </c:pt>
                <c:pt idx="3">
                  <c:v>109.79977221923372</c:v>
                </c:pt>
                <c:pt idx="4">
                  <c:v>113.0312647823409</c:v>
                </c:pt>
                <c:pt idx="5">
                  <c:v>117.03822406478986</c:v>
                </c:pt>
                <c:pt idx="6">
                  <c:v>121.05315819306394</c:v>
                </c:pt>
                <c:pt idx="7">
                  <c:v>126.11776238038047</c:v>
                </c:pt>
                <c:pt idx="8">
                  <c:v>133.51586012014164</c:v>
                </c:pt>
                <c:pt idx="9">
                  <c:v>135.71247934057385</c:v>
                </c:pt>
                <c:pt idx="10">
                  <c:v>133.49256486661702</c:v>
                </c:pt>
                <c:pt idx="11">
                  <c:v>132.02878605368363</c:v>
                </c:pt>
                <c:pt idx="12">
                  <c:v>128.10333252560989</c:v>
                </c:pt>
                <c:pt idx="13">
                  <c:v>127.5631811599124</c:v>
                </c:pt>
                <c:pt idx="14">
                  <c:v>127.33403196133187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11680"/>
        <c:axId val="55522048"/>
      </c:lineChart>
      <c:catAx>
        <c:axId val="5551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22048"/>
        <c:crosses val="autoZero"/>
        <c:auto val="1"/>
        <c:lblAlgn val="ctr"/>
        <c:lblOffset val="100"/>
        <c:noMultiLvlLbl val="0"/>
      </c:catAx>
      <c:valAx>
        <c:axId val="55522048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11680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1015624405644948"/>
          <c:y val="0.92913337398336349"/>
          <c:w val="0.83236705466164551"/>
          <c:h val="7.08666260166365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464056599945017E-2"/>
          <c:y val="2.8953673914480754E-2"/>
          <c:w val="0.96189781622389503"/>
          <c:h val="0.94209265217103855"/>
        </c:manualLayout>
      </c:layout>
      <c:lineChart>
        <c:grouping val="standard"/>
        <c:varyColors val="0"/>
        <c:ser>
          <c:idx val="0"/>
          <c:order val="0"/>
          <c:tx>
            <c:strRef>
              <c:f>Sheet0!$A$4</c:f>
              <c:strCache>
                <c:ptCount val="1"/>
                <c:pt idx="0">
                  <c:v>Germany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Sheet0!$C$3:$R$3</c:f>
              <c:strCach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Sheet0!$C$4:$R$4</c:f>
              <c:numCache>
                <c:formatCode>General</c:formatCode>
                <c:ptCount val="16"/>
                <c:pt idx="0">
                  <c:v>-1.4</c:v>
                </c:pt>
                <c:pt idx="1">
                  <c:v>-1.7</c:v>
                </c:pt>
                <c:pt idx="2">
                  <c:v>-0.4</c:v>
                </c:pt>
                <c:pt idx="3">
                  <c:v>1.9</c:v>
                </c:pt>
                <c:pt idx="4">
                  <c:v>1.4</c:v>
                </c:pt>
                <c:pt idx="5">
                  <c:v>4.4000000000000004</c:v>
                </c:pt>
                <c:pt idx="6">
                  <c:v>4.5999999999999996</c:v>
                </c:pt>
                <c:pt idx="7">
                  <c:v>5.7</c:v>
                </c:pt>
                <c:pt idx="8">
                  <c:v>6.8</c:v>
                </c:pt>
                <c:pt idx="9">
                  <c:v>5.6</c:v>
                </c:pt>
                <c:pt idx="10">
                  <c:v>5.7</c:v>
                </c:pt>
                <c:pt idx="11">
                  <c:v>5.6</c:v>
                </c:pt>
                <c:pt idx="12">
                  <c:v>6.1</c:v>
                </c:pt>
                <c:pt idx="13">
                  <c:v>6.8</c:v>
                </c:pt>
                <c:pt idx="14">
                  <c:v>6.5</c:v>
                </c:pt>
                <c:pt idx="15">
                  <c:v>7.6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Sheet0!$A$5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Sheet0!$C$3:$R$3</c:f>
              <c:strCach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Sheet0!$C$5:$R$5</c:f>
              <c:numCache>
                <c:formatCode>General</c:formatCode>
                <c:ptCount val="16"/>
                <c:pt idx="0">
                  <c:v>0.8</c:v>
                </c:pt>
                <c:pt idx="1">
                  <c:v>0.6</c:v>
                </c:pt>
                <c:pt idx="2">
                  <c:v>0</c:v>
                </c:pt>
                <c:pt idx="3">
                  <c:v>-0.6</c:v>
                </c:pt>
                <c:pt idx="4">
                  <c:v>0.5</c:v>
                </c:pt>
                <c:pt idx="5">
                  <c:v>-1.7</c:v>
                </c:pt>
                <c:pt idx="6">
                  <c:v>-5.2</c:v>
                </c:pt>
                <c:pt idx="7">
                  <c:v>-5.9</c:v>
                </c:pt>
                <c:pt idx="8">
                  <c:v>-9.1999999999999993</c:v>
                </c:pt>
                <c:pt idx="9">
                  <c:v>-5.6</c:v>
                </c:pt>
                <c:pt idx="10">
                  <c:v>-2.2999999999999998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1.6</c:v>
                </c:pt>
                <c:pt idx="14">
                  <c:v>4.4000000000000004</c:v>
                </c:pt>
                <c:pt idx="15">
                  <c:v>3.7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Sheet0!$A$6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Sheet0!$C$3:$R$3</c:f>
              <c:strCach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Sheet0!$C$6:$R$6</c:f>
              <c:numCache>
                <c:formatCode>General</c:formatCode>
                <c:ptCount val="16"/>
                <c:pt idx="0">
                  <c:v>-3.6</c:v>
                </c:pt>
                <c:pt idx="1">
                  <c:v>-7.7</c:v>
                </c:pt>
                <c:pt idx="2">
                  <c:v>-7.2</c:v>
                </c:pt>
                <c:pt idx="3">
                  <c:v>-6.5</c:v>
                </c:pt>
                <c:pt idx="4">
                  <c:v>-6.5</c:v>
                </c:pt>
                <c:pt idx="5">
                  <c:v>-5.8</c:v>
                </c:pt>
                <c:pt idx="6">
                  <c:v>-7.6</c:v>
                </c:pt>
                <c:pt idx="7">
                  <c:v>-11.4</c:v>
                </c:pt>
                <c:pt idx="8">
                  <c:v>-14.6</c:v>
                </c:pt>
                <c:pt idx="9">
                  <c:v>-14.9</c:v>
                </c:pt>
                <c:pt idx="10">
                  <c:v>-10.9</c:v>
                </c:pt>
                <c:pt idx="11">
                  <c:v>-9.9</c:v>
                </c:pt>
                <c:pt idx="12">
                  <c:v>-9.9</c:v>
                </c:pt>
                <c:pt idx="13">
                  <c:v>-2.4</c:v>
                </c:pt>
                <c:pt idx="14">
                  <c:v>0.6</c:v>
                </c:pt>
                <c:pt idx="15">
                  <c:v>0.9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Sheet0!$A$7</c:f>
              <c:strCache>
                <c:ptCount val="1"/>
                <c:pt idx="0">
                  <c:v>Spain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Sheet0!$C$3:$R$3</c:f>
              <c:strCach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Sheet0!$C$7:$R$7</c:f>
              <c:numCache>
                <c:formatCode>General</c:formatCode>
                <c:ptCount val="16"/>
                <c:pt idx="0">
                  <c:v>-3.3</c:v>
                </c:pt>
                <c:pt idx="1">
                  <c:v>-4.4000000000000004</c:v>
                </c:pt>
                <c:pt idx="2">
                  <c:v>-4.4000000000000004</c:v>
                </c:pt>
                <c:pt idx="3">
                  <c:v>-3.7</c:v>
                </c:pt>
                <c:pt idx="4">
                  <c:v>-3.9</c:v>
                </c:pt>
                <c:pt idx="5">
                  <c:v>-5.6</c:v>
                </c:pt>
                <c:pt idx="6">
                  <c:v>-7.5</c:v>
                </c:pt>
                <c:pt idx="7">
                  <c:v>-9</c:v>
                </c:pt>
                <c:pt idx="8">
                  <c:v>-9.6</c:v>
                </c:pt>
                <c:pt idx="9">
                  <c:v>-9.3000000000000007</c:v>
                </c:pt>
                <c:pt idx="10">
                  <c:v>-4.3</c:v>
                </c:pt>
                <c:pt idx="11">
                  <c:v>-3.9</c:v>
                </c:pt>
                <c:pt idx="12">
                  <c:v>-3.2</c:v>
                </c:pt>
                <c:pt idx="13">
                  <c:v>-0.3</c:v>
                </c:pt>
                <c:pt idx="14">
                  <c:v>1.4</c:v>
                </c:pt>
                <c:pt idx="15">
                  <c:v>0.8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Sheet0!$A$8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strRef>
              <c:f>Sheet0!$C$3:$R$3</c:f>
              <c:strCach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Sheet0!$C$8:$R$8</c:f>
              <c:numCache>
                <c:formatCode>General</c:formatCode>
                <c:ptCount val="16"/>
                <c:pt idx="0">
                  <c:v>3.4</c:v>
                </c:pt>
                <c:pt idx="1">
                  <c:v>1.2</c:v>
                </c:pt>
                <c:pt idx="2">
                  <c:v>1.5</c:v>
                </c:pt>
                <c:pt idx="3">
                  <c:v>1.2</c:v>
                </c:pt>
                <c:pt idx="4">
                  <c:v>0.9</c:v>
                </c:pt>
                <c:pt idx="5">
                  <c:v>0.4</c:v>
                </c:pt>
                <c:pt idx="6">
                  <c:v>0</c:v>
                </c:pt>
                <c:pt idx="7">
                  <c:v>0</c:v>
                </c:pt>
                <c:pt idx="8">
                  <c:v>-0.3</c:v>
                </c:pt>
                <c:pt idx="9">
                  <c:v>-1</c:v>
                </c:pt>
                <c:pt idx="10">
                  <c:v>-0.8</c:v>
                </c:pt>
                <c:pt idx="11">
                  <c:v>-0.8</c:v>
                </c:pt>
                <c:pt idx="12">
                  <c:v>-1</c:v>
                </c:pt>
                <c:pt idx="13">
                  <c:v>-1.5</c:v>
                </c:pt>
                <c:pt idx="14">
                  <c:v>-1.4</c:v>
                </c:pt>
                <c:pt idx="15">
                  <c:v>-0.8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Sheet0!$A$9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Sheet0!$C$3:$R$3</c:f>
              <c:strCach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Sheet0!$C$9:$R$9</c:f>
              <c:numCache>
                <c:formatCode>General</c:formatCode>
                <c:ptCount val="16"/>
                <c:pt idx="0">
                  <c:v>0.8</c:v>
                </c:pt>
                <c:pt idx="1">
                  <c:v>-0.3</c:v>
                </c:pt>
                <c:pt idx="2">
                  <c:v>0.1</c:v>
                </c:pt>
                <c:pt idx="3">
                  <c:v>-0.5</c:v>
                </c:pt>
                <c:pt idx="4">
                  <c:v>-0.8</c:v>
                </c:pt>
                <c:pt idx="5">
                  <c:v>-0.5</c:v>
                </c:pt>
                <c:pt idx="6">
                  <c:v>-0.9</c:v>
                </c:pt>
                <c:pt idx="7">
                  <c:v>-1.5</c:v>
                </c:pt>
                <c:pt idx="8">
                  <c:v>-1.4</c:v>
                </c:pt>
                <c:pt idx="9">
                  <c:v>-2.8</c:v>
                </c:pt>
                <c:pt idx="10">
                  <c:v>-1.9</c:v>
                </c:pt>
                <c:pt idx="11">
                  <c:v>-3.5</c:v>
                </c:pt>
                <c:pt idx="12">
                  <c:v>-3.1</c:v>
                </c:pt>
                <c:pt idx="13">
                  <c:v>-0.5</c:v>
                </c:pt>
                <c:pt idx="14">
                  <c:v>0.9</c:v>
                </c:pt>
                <c:pt idx="15">
                  <c:v>1.9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Sheet0!$A$10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Sheet0!$C$3:$R$3</c:f>
              <c:strCach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Sheet0!$C$10:$R$10</c:f>
              <c:numCache>
                <c:formatCode>General</c:formatCode>
                <c:ptCount val="16"/>
                <c:pt idx="0">
                  <c:v>-8.9</c:v>
                </c:pt>
                <c:pt idx="1">
                  <c:v>-10.8</c:v>
                </c:pt>
                <c:pt idx="2">
                  <c:v>-10.4</c:v>
                </c:pt>
                <c:pt idx="3">
                  <c:v>-8.5</c:v>
                </c:pt>
                <c:pt idx="4">
                  <c:v>-7.2</c:v>
                </c:pt>
                <c:pt idx="5">
                  <c:v>-8.3000000000000007</c:v>
                </c:pt>
                <c:pt idx="6">
                  <c:v>-9.9</c:v>
                </c:pt>
                <c:pt idx="7">
                  <c:v>-10.7</c:v>
                </c:pt>
                <c:pt idx="8">
                  <c:v>-9.6999999999999993</c:v>
                </c:pt>
                <c:pt idx="9">
                  <c:v>-12.1</c:v>
                </c:pt>
                <c:pt idx="10">
                  <c:v>-10.4</c:v>
                </c:pt>
                <c:pt idx="11">
                  <c:v>-10.1</c:v>
                </c:pt>
                <c:pt idx="12">
                  <c:v>-6</c:v>
                </c:pt>
                <c:pt idx="13">
                  <c:v>-2.1</c:v>
                </c:pt>
                <c:pt idx="14">
                  <c:v>1.4</c:v>
                </c:pt>
                <c:pt idx="15">
                  <c:v>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09536"/>
        <c:axId val="105011072"/>
      </c:lineChart>
      <c:catAx>
        <c:axId val="105009536"/>
        <c:scaling>
          <c:orientation val="minMax"/>
        </c:scaling>
        <c:delete val="0"/>
        <c:axPos val="b"/>
        <c:majorTickMark val="out"/>
        <c:minorTickMark val="none"/>
        <c:tickLblPos val="low"/>
        <c:crossAx val="105011072"/>
        <c:crosses val="autoZero"/>
        <c:auto val="1"/>
        <c:lblAlgn val="ctr"/>
        <c:lblOffset val="100"/>
        <c:noMultiLvlLbl val="0"/>
      </c:catAx>
      <c:valAx>
        <c:axId val="10501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009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18695788053718"/>
          <c:y val="0.8570203720246018"/>
          <c:w val="0.74875455844737981"/>
          <c:h val="5.644018206202801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'Budget deficit in % of GDP'!$A$8</c:f>
              <c:strCache>
                <c:ptCount val="1"/>
                <c:pt idx="0">
                  <c:v>Euro area (18 countries) 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'Budget deficit in % of GDP'!$B$7:$P$7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'Budget deficit in % of GDP'!$B$8:$P$8</c:f>
              <c:numCache>
                <c:formatCode>General</c:formatCode>
                <c:ptCount val="15"/>
                <c:pt idx="0">
                  <c:v>-0.13476160000000001</c:v>
                </c:pt>
                <c:pt idx="1">
                  <c:v>-1.9774312000000001</c:v>
                </c:pt>
                <c:pt idx="2">
                  <c:v>-2.6962986</c:v>
                </c:pt>
                <c:pt idx="3">
                  <c:v>-3.1624056999999999</c:v>
                </c:pt>
                <c:pt idx="4">
                  <c:v>-2.9267219</c:v>
                </c:pt>
                <c:pt idx="5">
                  <c:v>-2.5494602</c:v>
                </c:pt>
                <c:pt idx="6">
                  <c:v>-1.3836356000000001</c:v>
                </c:pt>
                <c:pt idx="7">
                  <c:v>-0.69269879999999995</c:v>
                </c:pt>
                <c:pt idx="8">
                  <c:v>-2.1324187999999999</c:v>
                </c:pt>
                <c:pt idx="9">
                  <c:v>-6.3456329</c:v>
                </c:pt>
                <c:pt idx="10">
                  <c:v>-6.130433</c:v>
                </c:pt>
                <c:pt idx="11">
                  <c:v>-4.1158391999999999</c:v>
                </c:pt>
                <c:pt idx="12">
                  <c:v>-3.6153181000000001</c:v>
                </c:pt>
                <c:pt idx="13">
                  <c:v>-2.8747512</c:v>
                </c:pt>
                <c:pt idx="14">
                  <c:v>-2.5727247000000002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'Budget deficit in % of GDP'!$A$9</c:f>
              <c:strCache>
                <c:ptCount val="1"/>
                <c:pt idx="0">
                  <c:v>Germany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'Budget deficit in % of GDP'!$B$7:$P$7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'Budget deficit in % of GDP'!$B$9:$P$9</c:f>
              <c:numCache>
                <c:formatCode>General</c:formatCode>
                <c:ptCount val="15"/>
                <c:pt idx="0">
                  <c:v>0.98140530000000004</c:v>
                </c:pt>
                <c:pt idx="1">
                  <c:v>-3.0562611999999998</c:v>
                </c:pt>
                <c:pt idx="2">
                  <c:v>-3.8874938999999999</c:v>
                </c:pt>
                <c:pt idx="3">
                  <c:v>-4.0722582000000003</c:v>
                </c:pt>
                <c:pt idx="4">
                  <c:v>-3.6654936</c:v>
                </c:pt>
                <c:pt idx="5">
                  <c:v>-3.2620919000000002</c:v>
                </c:pt>
                <c:pt idx="6">
                  <c:v>-1.5487407</c:v>
                </c:pt>
                <c:pt idx="7">
                  <c:v>0.3098669</c:v>
                </c:pt>
                <c:pt idx="8">
                  <c:v>-2.11492E-2</c:v>
                </c:pt>
                <c:pt idx="9">
                  <c:v>-3.0333054000000002</c:v>
                </c:pt>
                <c:pt idx="10">
                  <c:v>-4.0688294999999997</c:v>
                </c:pt>
                <c:pt idx="11">
                  <c:v>-0.86221329999999996</c:v>
                </c:pt>
                <c:pt idx="12">
                  <c:v>9.4767100000000007E-2</c:v>
                </c:pt>
                <c:pt idx="13">
                  <c:v>0.1484972</c:v>
                </c:pt>
                <c:pt idx="14">
                  <c:v>0.41113929999999999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'Budget deficit in % of GDP'!$A$10</c:f>
              <c:strCache>
                <c:ptCount val="1"/>
                <c:pt idx="0">
                  <c:v>Greece 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numRef>
              <c:f>'Budget deficit in % of GDP'!$B$7:$P$7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'Budget deficit in % of GDP'!$B$10:$P$10</c:f>
              <c:numCache>
                <c:formatCode>General</c:formatCode>
                <c:ptCount val="15"/>
                <c:pt idx="0">
                  <c:v>-3.7684161</c:v>
                </c:pt>
                <c:pt idx="1">
                  <c:v>-4.4811063999999998</c:v>
                </c:pt>
                <c:pt idx="2">
                  <c:v>-4.8797302</c:v>
                </c:pt>
                <c:pt idx="3">
                  <c:v>-5.7665309000000002</c:v>
                </c:pt>
                <c:pt idx="4">
                  <c:v>-7.4897885000000004</c:v>
                </c:pt>
                <c:pt idx="5">
                  <c:v>-5.6353375999999997</c:v>
                </c:pt>
                <c:pt idx="6">
                  <c:v>-6.1084050999999997</c:v>
                </c:pt>
                <c:pt idx="7">
                  <c:v>-6.7198954999999998</c:v>
                </c:pt>
                <c:pt idx="8">
                  <c:v>-9.9051615999999996</c:v>
                </c:pt>
                <c:pt idx="9">
                  <c:v>-15.245692399999999</c:v>
                </c:pt>
                <c:pt idx="10">
                  <c:v>-11.067592100000001</c:v>
                </c:pt>
                <c:pt idx="11">
                  <c:v>-10.1231276</c:v>
                </c:pt>
                <c:pt idx="12">
                  <c:v>-8.6012646000000004</c:v>
                </c:pt>
                <c:pt idx="13">
                  <c:v>-12.199761000000001</c:v>
                </c:pt>
                <c:pt idx="14">
                  <c:v>-2.4998811999999999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'Budget deficit in % of GDP'!$A$12</c:f>
              <c:strCache>
                <c:ptCount val="1"/>
                <c:pt idx="0">
                  <c:v>Spain 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'Budget deficit in % of GDP'!$B$7:$P$7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'Budget deficit in % of GDP'!$B$12:$P$12</c:f>
              <c:numCache>
                <c:formatCode>General</c:formatCode>
                <c:ptCount val="15"/>
                <c:pt idx="0">
                  <c:v>-1.0225145</c:v>
                </c:pt>
                <c:pt idx="1">
                  <c:v>-0.54879860000000003</c:v>
                </c:pt>
                <c:pt idx="2">
                  <c:v>-0.41452689999999998</c:v>
                </c:pt>
                <c:pt idx="3">
                  <c:v>-0.36840109999999998</c:v>
                </c:pt>
                <c:pt idx="4">
                  <c:v>-4.2255800000000003E-2</c:v>
                </c:pt>
                <c:pt idx="5">
                  <c:v>1.206685</c:v>
                </c:pt>
                <c:pt idx="6">
                  <c:v>2.1968820999999998</c:v>
                </c:pt>
                <c:pt idx="7">
                  <c:v>2.0003571</c:v>
                </c:pt>
                <c:pt idx="8">
                  <c:v>-4.4243585999999997</c:v>
                </c:pt>
                <c:pt idx="9">
                  <c:v>-10.957671400000001</c:v>
                </c:pt>
                <c:pt idx="10">
                  <c:v>-9.3851216999999991</c:v>
                </c:pt>
                <c:pt idx="11">
                  <c:v>-9.4187119999999993</c:v>
                </c:pt>
                <c:pt idx="12">
                  <c:v>-10.321013499999999</c:v>
                </c:pt>
                <c:pt idx="13">
                  <c:v>-6.7949191000000004</c:v>
                </c:pt>
                <c:pt idx="14">
                  <c:v>-5.6283792999999998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'Budget deficit in % of GDP'!$A$11</c:f>
              <c:strCache>
                <c:ptCount val="1"/>
                <c:pt idx="0">
                  <c:v>Portugal 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'Budget deficit in % of GDP'!$B$7:$P$7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'Budget deficit in % of GDP'!$B$11:$P$11</c:f>
              <c:numCache>
                <c:formatCode>General</c:formatCode>
                <c:ptCount val="15"/>
                <c:pt idx="0">
                  <c:v>-3.2148973999999999</c:v>
                </c:pt>
                <c:pt idx="1">
                  <c:v>-4.7884036999999999</c:v>
                </c:pt>
                <c:pt idx="2">
                  <c:v>-3.3402881</c:v>
                </c:pt>
                <c:pt idx="3">
                  <c:v>-4.4215901000000004</c:v>
                </c:pt>
                <c:pt idx="4">
                  <c:v>-6.1945287000000002</c:v>
                </c:pt>
                <c:pt idx="5">
                  <c:v>-6.1937923000000001</c:v>
                </c:pt>
                <c:pt idx="6">
                  <c:v>-4.3275581000000001</c:v>
                </c:pt>
                <c:pt idx="7">
                  <c:v>-3.0087641999999999</c:v>
                </c:pt>
                <c:pt idx="8">
                  <c:v>-3.7656638</c:v>
                </c:pt>
                <c:pt idx="9">
                  <c:v>-9.8055272000000002</c:v>
                </c:pt>
                <c:pt idx="10">
                  <c:v>-11.171139500000001</c:v>
                </c:pt>
                <c:pt idx="11">
                  <c:v>-7.3609137000000002</c:v>
                </c:pt>
                <c:pt idx="12">
                  <c:v>-5.4872817999999999</c:v>
                </c:pt>
                <c:pt idx="13">
                  <c:v>-4.8531766999999997</c:v>
                </c:pt>
                <c:pt idx="14">
                  <c:v>-4.6032564000000002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938944"/>
        <c:axId val="67949312"/>
      </c:lineChart>
      <c:catAx>
        <c:axId val="67938944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49312"/>
        <c:crosses val="autoZero"/>
        <c:auto val="1"/>
        <c:lblAlgn val="ctr"/>
        <c:lblOffset val="100"/>
        <c:noMultiLvlLbl val="0"/>
      </c:catAx>
      <c:valAx>
        <c:axId val="6794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38944"/>
        <c:crosses val="autoZero"/>
        <c:crossBetween val="between"/>
        <c:majorUnit val="5"/>
        <c:dispUnits>
          <c:builtInUnit val="hundreds"/>
        </c:dispUnits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2420185248583057"/>
          <c:y val="0.91824592976410047"/>
          <c:w val="0.8430215108980943"/>
          <c:h val="5.3782056883995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'Public debt in % of GDP'!$A$5</c:f>
              <c:strCache>
                <c:ptCount val="1"/>
                <c:pt idx="0">
                  <c:v>Euro area (18 countries)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'Public debt in % of GDP'!$B$4:$P$4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'Public debt in % of GDP'!$B$5:$P$5</c:f>
              <c:numCache>
                <c:formatCode>General</c:formatCode>
                <c:ptCount val="15"/>
                <c:pt idx="0">
                  <c:v>69.203400000000002</c:v>
                </c:pt>
                <c:pt idx="1">
                  <c:v>69.183300000000003</c:v>
                </c:pt>
                <c:pt idx="2">
                  <c:v>68.033699999999996</c:v>
                </c:pt>
                <c:pt idx="3">
                  <c:v>69.229200000000006</c:v>
                </c:pt>
                <c:pt idx="4">
                  <c:v>69.648399999999995</c:v>
                </c:pt>
                <c:pt idx="5">
                  <c:v>70.419700000000006</c:v>
                </c:pt>
                <c:pt idx="6">
                  <c:v>68.632099999999994</c:v>
                </c:pt>
                <c:pt idx="7">
                  <c:v>66.247299999999996</c:v>
                </c:pt>
                <c:pt idx="8">
                  <c:v>70.094800000000006</c:v>
                </c:pt>
                <c:pt idx="9">
                  <c:v>79.924800000000005</c:v>
                </c:pt>
                <c:pt idx="10">
                  <c:v>83.938900000000004</c:v>
                </c:pt>
                <c:pt idx="11">
                  <c:v>86.5197</c:v>
                </c:pt>
                <c:pt idx="12">
                  <c:v>90.987799999999993</c:v>
                </c:pt>
                <c:pt idx="13">
                  <c:v>93.2774</c:v>
                </c:pt>
                <c:pt idx="14">
                  <c:v>94.489900000000006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'Public debt in % of GDP'!$A$6</c:f>
              <c:strCache>
                <c:ptCount val="1"/>
                <c:pt idx="0">
                  <c:v>Germany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'Public debt in % of GDP'!$B$4:$P$4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'Public debt in % of GDP'!$B$6:$P$6</c:f>
              <c:numCache>
                <c:formatCode>General</c:formatCode>
                <c:ptCount val="15"/>
                <c:pt idx="0">
                  <c:v>58.736600000000003</c:v>
                </c:pt>
                <c:pt idx="1">
                  <c:v>57.528500000000001</c:v>
                </c:pt>
                <c:pt idx="2">
                  <c:v>59.168700000000001</c:v>
                </c:pt>
                <c:pt idx="3">
                  <c:v>62.920200000000001</c:v>
                </c:pt>
                <c:pt idx="4">
                  <c:v>64.599500000000006</c:v>
                </c:pt>
                <c:pt idx="5">
                  <c:v>66.801000000000002</c:v>
                </c:pt>
                <c:pt idx="6">
                  <c:v>66.259900000000002</c:v>
                </c:pt>
                <c:pt idx="7">
                  <c:v>63.459499999999998</c:v>
                </c:pt>
                <c:pt idx="8">
                  <c:v>64.903199999999998</c:v>
                </c:pt>
                <c:pt idx="9">
                  <c:v>72.393100000000004</c:v>
                </c:pt>
                <c:pt idx="10">
                  <c:v>80.250900000000001</c:v>
                </c:pt>
                <c:pt idx="11">
                  <c:v>77.641599999999997</c:v>
                </c:pt>
                <c:pt idx="12">
                  <c:v>79.044300000000007</c:v>
                </c:pt>
                <c:pt idx="13">
                  <c:v>76.863600000000005</c:v>
                </c:pt>
                <c:pt idx="14">
                  <c:v>74.232399999999998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'Public debt in % of GDP'!$A$7</c:f>
              <c:strCache>
                <c:ptCount val="1"/>
                <c:pt idx="0">
                  <c:v>Greece 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numRef>
              <c:f>'Public debt in % of GDP'!$B$4:$P$4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'Public debt in % of GDP'!$B$7:$P$7</c:f>
              <c:numCache>
                <c:formatCode>0.00</c:formatCode>
                <c:ptCount val="15"/>
                <c:pt idx="0">
                  <c:v>104.38930000000001</c:v>
                </c:pt>
                <c:pt idx="1">
                  <c:v>104.6664</c:v>
                </c:pt>
                <c:pt idx="2">
                  <c:v>102.59099999999999</c:v>
                </c:pt>
                <c:pt idx="3">
                  <c:v>98.337699999999998</c:v>
                </c:pt>
                <c:pt idx="4">
                  <c:v>99.767799999999994</c:v>
                </c:pt>
                <c:pt idx="5">
                  <c:v>101.22839999999999</c:v>
                </c:pt>
                <c:pt idx="6" formatCode="General">
                  <c:v>103.4127</c:v>
                </c:pt>
                <c:pt idx="7" formatCode="General">
                  <c:v>103.0752</c:v>
                </c:pt>
                <c:pt idx="8" formatCode="General">
                  <c:v>109.30500000000001</c:v>
                </c:pt>
                <c:pt idx="9" formatCode="General">
                  <c:v>126.7745</c:v>
                </c:pt>
                <c:pt idx="10" formatCode="General">
                  <c:v>146.01079999999999</c:v>
                </c:pt>
                <c:pt idx="11" formatCode="General">
                  <c:v>171.33600000000001</c:v>
                </c:pt>
                <c:pt idx="12" formatCode="General">
                  <c:v>156.8922</c:v>
                </c:pt>
                <c:pt idx="13" formatCode="General">
                  <c:v>174.92679999999999</c:v>
                </c:pt>
                <c:pt idx="14" formatCode="General">
                  <c:v>176.30969999999999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'Public debt in % of GDP'!$A$8</c:f>
              <c:strCache>
                <c:ptCount val="1"/>
                <c:pt idx="0">
                  <c:v>Spain 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'Public debt in % of GDP'!$B$4:$P$4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'Public debt in % of GDP'!$B$8:$P$8</c:f>
              <c:numCache>
                <c:formatCode>General</c:formatCode>
                <c:ptCount val="15"/>
                <c:pt idx="0">
                  <c:v>57.958500000000001</c:v>
                </c:pt>
                <c:pt idx="1">
                  <c:v>54.162700000000001</c:v>
                </c:pt>
                <c:pt idx="2">
                  <c:v>51.268000000000001</c:v>
                </c:pt>
                <c:pt idx="3">
                  <c:v>47.640099999999997</c:v>
                </c:pt>
                <c:pt idx="4">
                  <c:v>45.261099999999999</c:v>
                </c:pt>
                <c:pt idx="5">
                  <c:v>42.283799999999999</c:v>
                </c:pt>
                <c:pt idx="6">
                  <c:v>38.906599999999997</c:v>
                </c:pt>
                <c:pt idx="7">
                  <c:v>35.510300000000001</c:v>
                </c:pt>
                <c:pt idx="8">
                  <c:v>39.398699999999998</c:v>
                </c:pt>
                <c:pt idx="9">
                  <c:v>52.704500000000003</c:v>
                </c:pt>
                <c:pt idx="10">
                  <c:v>60.065800000000003</c:v>
                </c:pt>
                <c:pt idx="11">
                  <c:v>69.156199999999998</c:v>
                </c:pt>
                <c:pt idx="12">
                  <c:v>84.441699999999997</c:v>
                </c:pt>
                <c:pt idx="13">
                  <c:v>92.089100000000002</c:v>
                </c:pt>
                <c:pt idx="14">
                  <c:v>98.295900000000003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'Public debt in % of GDP'!$A$9</c:f>
              <c:strCache>
                <c:ptCount val="1"/>
                <c:pt idx="0">
                  <c:v>Portugal 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'Public debt in % of GDP'!$B$4:$P$4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'Public debt in % of GDP'!$B$9:$P$9</c:f>
              <c:numCache>
                <c:formatCode>General</c:formatCode>
                <c:ptCount val="15"/>
                <c:pt idx="0">
                  <c:v>50.317100000000003</c:v>
                </c:pt>
                <c:pt idx="1">
                  <c:v>53.416400000000003</c:v>
                </c:pt>
                <c:pt idx="2">
                  <c:v>56.182299999999998</c:v>
                </c:pt>
                <c:pt idx="3">
                  <c:v>58.652900000000002</c:v>
                </c:pt>
                <c:pt idx="4">
                  <c:v>61.9893</c:v>
                </c:pt>
                <c:pt idx="5">
                  <c:v>67.392200000000003</c:v>
                </c:pt>
                <c:pt idx="6">
                  <c:v>69.174800000000005</c:v>
                </c:pt>
                <c:pt idx="7">
                  <c:v>68.439099999999996</c:v>
                </c:pt>
                <c:pt idx="8">
                  <c:v>71.666300000000007</c:v>
                </c:pt>
                <c:pt idx="9">
                  <c:v>83.609499999999997</c:v>
                </c:pt>
                <c:pt idx="10">
                  <c:v>96.183300000000003</c:v>
                </c:pt>
                <c:pt idx="11">
                  <c:v>111.0821</c:v>
                </c:pt>
                <c:pt idx="12">
                  <c:v>124.8227</c:v>
                </c:pt>
                <c:pt idx="13">
                  <c:v>128.0438</c:v>
                </c:pt>
                <c:pt idx="14">
                  <c:v>128.92670000000001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75840"/>
        <c:axId val="105077760"/>
      </c:lineChart>
      <c:catAx>
        <c:axId val="105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77760"/>
        <c:crosses val="autoZero"/>
        <c:auto val="1"/>
        <c:lblAlgn val="ctr"/>
        <c:lblOffset val="100"/>
        <c:noMultiLvlLbl val="0"/>
      </c:catAx>
      <c:valAx>
        <c:axId val="10507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75840"/>
        <c:crosses val="autoZero"/>
        <c:crossBetween val="between"/>
        <c:dispUnits>
          <c:builtInUnit val="hundreds"/>
        </c:dispUnits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4FF81-A92C-42E6-A177-3830DE09E6BE}" type="datetimeFigureOut">
              <a:rPr lang="en-GB" smtClean="0"/>
              <a:t>18/07/2015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9CDC4-FEC7-483C-A6DC-6ACAE59B75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3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594" tIns="43798" rIns="87594" bIns="43798" anchor="b"/>
          <a:lstStyle>
            <a:lvl1pPr defTabSz="8747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85800" indent="-263525" defTabSz="8747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55688" indent="-211138" defTabSz="8747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76375" indent="-209550" defTabSz="8747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98650" indent="-211138" defTabSz="8747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355850" indent="-211138" defTabSz="874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813050" indent="-211138" defTabSz="874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270250" indent="-211138" defTabSz="874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727450" indent="-211138" defTabSz="874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0" hangingPunct="0"/>
            <a:fld id="{FEEC4D70-94AC-4960-B926-AA344E3CEA6B}" type="slidenum">
              <a:rPr lang="de-DE" altLang="en-US" sz="1100">
                <a:latin typeface="Times New Roman" pitchFamily="18" charset="0"/>
              </a:rPr>
              <a:pPr algn="r" eaLnBrk="0" hangingPunct="0"/>
              <a:t>34</a:t>
            </a:fld>
            <a:endParaRPr lang="de-DE" altLang="en-US" sz="11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305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3212"/>
          </a:xfrm>
        </p:spPr>
        <p:txBody>
          <a:bodyPr lIns="87594" tIns="43798" rIns="87594" bIns="43798"/>
          <a:lstStyle/>
          <a:p>
            <a:pPr marL="236538" indent="-236538"/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52E1-DD93-4F40-9316-41BB15092001}" type="datetime1">
              <a:rPr lang="de-DE" smtClean="0"/>
              <a:t>18.07.2015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47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AE44-FC14-4BCF-B47D-CD29468C3BD7}" type="datetime1">
              <a:rPr lang="de-DE" smtClean="0"/>
              <a:t>18.07.2015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52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C00-CB71-4502-906D-3283A9DD4633}" type="datetime1">
              <a:rPr lang="de-DE" smtClean="0"/>
              <a:t>18.07.2015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710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4840-EEBD-482B-81D3-3AA19F6EFBC3}" type="datetime1">
              <a:rPr lang="de-DE" smtClean="0"/>
              <a:t>18.07.2015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94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B59-6158-4FE9-A7A3-84935AB54D53}" type="datetime1">
              <a:rPr lang="de-DE" smtClean="0"/>
              <a:t>18.07.2015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7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DE4D-2677-407B-8041-30717EE7B984}" type="datetime1">
              <a:rPr lang="de-DE" smtClean="0"/>
              <a:t>18.07.2015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63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4800-A8C9-4057-88BD-DF4833F9DC7C}" type="datetime1">
              <a:rPr lang="de-DE" smtClean="0"/>
              <a:t>18.07.2015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30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AE42-01EA-487A-9DAB-1860998F8710}" type="datetime1">
              <a:rPr lang="de-DE" smtClean="0"/>
              <a:t>18.07.2015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24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F57C-DD4E-4E1B-8859-A7AE6713D011}" type="datetime1">
              <a:rPr lang="de-DE" smtClean="0"/>
              <a:t>18.07.2015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39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9E1C-D2C7-4705-83C6-79B4261A5ACA}" type="datetime1">
              <a:rPr lang="de-DE" smtClean="0"/>
              <a:t>18.07.2015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96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65E6-067D-49AD-9DB7-7859F86BBEB1}" type="datetime1">
              <a:rPr lang="de-DE" smtClean="0"/>
              <a:t>18.07.2015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27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19CF2-AB05-4C8C-812D-9A2081479BE6}" type="datetime1">
              <a:rPr lang="de-DE" smtClean="0"/>
              <a:t>18.07.2015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744C4-793B-4AD7-A935-0C16A5E4C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6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95942" y="3995284"/>
            <a:ext cx="8376558" cy="821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smtClean="0">
                <a:latin typeface="Arial Black" panose="020B0A04020102020204" pitchFamily="34" charset="0"/>
              </a:rPr>
              <a:t>Prof. Dr. Hansjörg Herr</a:t>
            </a:r>
          </a:p>
          <a:p>
            <a:pPr marL="0" indent="0">
              <a:buNone/>
            </a:pP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Berlin School </a:t>
            </a:r>
            <a:r>
              <a:rPr lang="de-DE" sz="2800" dirty="0" err="1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of</a:t>
            </a: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 Economics </a:t>
            </a:r>
            <a:r>
              <a:rPr lang="de-DE" sz="2800" dirty="0" err="1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and</a:t>
            </a: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 Law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95942" y="751114"/>
            <a:ext cx="10409465" cy="2441575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The challenges of building the European Monetary Union</a:t>
            </a:r>
            <a:b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Summer School 2015</a:t>
            </a:r>
            <a:endParaRPr lang="en-US" sz="3200" dirty="0">
              <a:solidFill>
                <a:schemeClr val="bg1">
                  <a:lumMod val="75000"/>
                </a:schemeClr>
              </a:solidFill>
              <a:latin typeface="Arial Black" panose="020B0A040201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0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17695"/>
            <a:ext cx="12192000" cy="1299943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Nominal 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unit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 labour 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costs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, 2000-2014 (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index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 2000=100)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48705601"/>
              </p:ext>
            </p:extLst>
          </p:nvPr>
        </p:nvGraphicFramePr>
        <p:xfrm>
          <a:off x="0" y="1514475"/>
          <a:ext cx="11923414" cy="466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838200" y="6334122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Source: </a:t>
            </a:r>
            <a:r>
              <a:rPr lang="en-US" altLang="de-DE" sz="1600" dirty="0"/>
              <a:t>Author´s calculation based on </a:t>
            </a:r>
            <a:r>
              <a:rPr lang="de-DE" sz="1600" dirty="0" smtClean="0"/>
              <a:t>AMECO Database (2015) 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30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Inhaltsplatzhalter 2"/>
          <p:cNvSpPr>
            <a:spLocks noGrp="1"/>
          </p:cNvSpPr>
          <p:nvPr>
            <p:ph sz="quarter" idx="4294967295"/>
          </p:nvPr>
        </p:nvSpPr>
        <p:spPr>
          <a:xfrm>
            <a:off x="181069" y="642796"/>
            <a:ext cx="12010931" cy="60296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Countries with </a:t>
            </a:r>
            <a:r>
              <a:rPr lang="en-GB" altLang="en-US" sz="2800" b="1" dirty="0" smtClean="0">
                <a:solidFill>
                  <a:srgbClr val="C00000"/>
                </a:solidFill>
              </a:rPr>
              <a:t>too high </a:t>
            </a:r>
            <a:r>
              <a:rPr lang="en-GB" altLang="en-US" sz="2800" dirty="0" smtClean="0"/>
              <a:t>wage increases like</a:t>
            </a:r>
            <a:r>
              <a:rPr lang="en-GB" altLang="en-US" sz="2800" dirty="0" smtClean="0">
                <a:solidFill>
                  <a:srgbClr val="C00000"/>
                </a:solidFill>
              </a:rPr>
              <a:t> </a:t>
            </a:r>
            <a:r>
              <a:rPr lang="en-GB" altLang="en-US" sz="2800" b="1" dirty="0" smtClean="0">
                <a:solidFill>
                  <a:srgbClr val="C00000"/>
                </a:solidFill>
              </a:rPr>
              <a:t>Greece</a:t>
            </a:r>
            <a:r>
              <a:rPr lang="en-GB" altLang="en-US" sz="2800" dirty="0" smtClean="0">
                <a:solidFill>
                  <a:srgbClr val="C00000"/>
                </a:solidFill>
              </a:rPr>
              <a:t> </a:t>
            </a:r>
            <a:r>
              <a:rPr lang="en-GB" altLang="en-US" sz="2800" dirty="0" smtClean="0"/>
              <a:t>and</a:t>
            </a:r>
            <a:r>
              <a:rPr lang="en-GB" altLang="en-US" sz="2800" dirty="0" smtClean="0">
                <a:solidFill>
                  <a:srgbClr val="C00000"/>
                </a:solidFill>
              </a:rPr>
              <a:t> </a:t>
            </a:r>
            <a:r>
              <a:rPr lang="en-GB" altLang="en-US" sz="2800" b="1" dirty="0" smtClean="0">
                <a:solidFill>
                  <a:srgbClr val="C00000"/>
                </a:solidFill>
              </a:rPr>
              <a:t>Spain</a:t>
            </a:r>
            <a:r>
              <a:rPr lang="en-GB" altLang="en-US" sz="2800" dirty="0" smtClean="0">
                <a:solidFill>
                  <a:srgbClr val="C00000"/>
                </a:solidFill>
              </a:rPr>
              <a:t> </a:t>
            </a:r>
            <a:r>
              <a:rPr lang="en-GB" altLang="en-US" sz="2800" dirty="0" smtClean="0"/>
              <a:t>lost their price competitiveness before 2007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Countries with </a:t>
            </a:r>
            <a:r>
              <a:rPr lang="en-GB" altLang="en-US" sz="2800" b="1" dirty="0" smtClean="0">
                <a:solidFill>
                  <a:srgbClr val="C00000"/>
                </a:solidFill>
              </a:rPr>
              <a:t>too low </a:t>
            </a:r>
            <a:r>
              <a:rPr lang="en-GB" altLang="en-US" sz="2800" dirty="0" smtClean="0"/>
              <a:t>wage increases like </a:t>
            </a:r>
            <a:r>
              <a:rPr lang="en-GB" altLang="en-US" sz="2800" b="1" dirty="0" smtClean="0">
                <a:solidFill>
                  <a:srgbClr val="C00000"/>
                </a:solidFill>
              </a:rPr>
              <a:t>Germany</a:t>
            </a:r>
            <a:r>
              <a:rPr lang="en-GB" altLang="en-US" sz="2800" dirty="0" smtClean="0">
                <a:solidFill>
                  <a:srgbClr val="C00000"/>
                </a:solidFill>
              </a:rPr>
              <a:t> </a:t>
            </a:r>
            <a:r>
              <a:rPr lang="en-GB" altLang="en-US" sz="2800" dirty="0" smtClean="0"/>
              <a:t>increased their price competitiveness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At the same time countries with relatively high wage increases realised relative high GDP growth (</a:t>
            </a:r>
            <a:r>
              <a:rPr lang="en-GB" altLang="en-US" sz="2800" b="1" dirty="0">
                <a:solidFill>
                  <a:srgbClr val="C00000"/>
                </a:solidFill>
              </a:rPr>
              <a:t>real estate bubble in Spain, fiscal expansion in Greece</a:t>
            </a:r>
            <a:r>
              <a:rPr lang="en-GB" alt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Countries with typically lower wage increases realised relatively lower GDP growth rates (</a:t>
            </a:r>
            <a:r>
              <a:rPr lang="en-GB" altLang="en-US" sz="2800" b="1" dirty="0">
                <a:solidFill>
                  <a:srgbClr val="C00000"/>
                </a:solidFill>
              </a:rPr>
              <a:t>export driven economies like Germany</a:t>
            </a:r>
            <a:r>
              <a:rPr lang="en-GB" altLang="en-US" sz="2800" dirty="0" smtClean="0"/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Consequence of both effects: High current account imbalances in the EMU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8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3909"/>
            <a:ext cx="12192000" cy="1077362"/>
          </a:xfrm>
          <a:solidFill>
            <a:srgbClr val="C00000"/>
          </a:solidFill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Current Account 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Balances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 in % 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of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 GDP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16599" y="6483511"/>
            <a:ext cx="15728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latin typeface="Arial" charset="0"/>
                <a:cs typeface="Arial" charset="0"/>
              </a:rPr>
              <a:t>Source: </a:t>
            </a:r>
            <a:r>
              <a:rPr lang="de-DE" altLang="de-DE" sz="1000" dirty="0" err="1">
                <a:latin typeface="Arial" charset="0"/>
                <a:cs typeface="Arial" charset="0"/>
              </a:rPr>
              <a:t>Eurostat</a:t>
            </a:r>
            <a:r>
              <a:rPr lang="de-DE" altLang="de-DE" sz="1000" dirty="0">
                <a:latin typeface="Arial" charset="0"/>
                <a:cs typeface="Arial" charset="0"/>
              </a:rPr>
              <a:t> (</a:t>
            </a:r>
            <a:r>
              <a:rPr lang="de-DE" altLang="de-DE" sz="1000" dirty="0" smtClean="0">
                <a:latin typeface="Arial" charset="0"/>
                <a:cs typeface="Arial" charset="0"/>
              </a:rPr>
              <a:t>2015) </a:t>
            </a:r>
            <a:endParaRPr lang="en-US" altLang="de-DE" sz="1000" dirty="0"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12</a:t>
            </a:fld>
            <a:endParaRPr lang="de-DE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091112"/>
              </p:ext>
            </p:extLst>
          </p:nvPr>
        </p:nvGraphicFramePr>
        <p:xfrm>
          <a:off x="344032" y="1412341"/>
          <a:ext cx="11570328" cy="507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9444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93569"/>
            <a:ext cx="12192000" cy="114300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>
              <a:defRPr/>
            </a:pPr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</a:rPr>
              <a:t>EMU current account in per cent of EMU GDP</a:t>
            </a:r>
          </a:p>
        </p:txBody>
      </p:sp>
      <p:pic>
        <p:nvPicPr>
          <p:cNvPr id="4" name="Inhaltsplatzhalter 3" descr="quick view chart"/>
          <p:cNvPicPr>
            <a:picLocks noGrp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3" y="1447800"/>
            <a:ext cx="10103667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/>
          <p:cNvSpPr txBox="1"/>
          <p:nvPr/>
        </p:nvSpPr>
        <p:spPr>
          <a:xfrm>
            <a:off x="248499" y="6382838"/>
            <a:ext cx="3600451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ECB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2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29790"/>
            <a:ext cx="12192000" cy="114300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  <a:t>How to solve dysfunctional wage developments and current account imbalances in the EMU?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0" y="1367074"/>
            <a:ext cx="12192000" cy="536710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Good policies: symmetric adjustment via </a:t>
            </a:r>
            <a:r>
              <a:rPr lang="en-GB" dirty="0" smtClean="0"/>
              <a:t>GDP growth </a:t>
            </a:r>
            <a:r>
              <a:rPr lang="en-GB" dirty="0" smtClean="0"/>
              <a:t>and wage growth in current account surplus countries</a:t>
            </a:r>
          </a:p>
          <a:p>
            <a:pPr lvl="1"/>
            <a:r>
              <a:rPr lang="en-GB" dirty="0" smtClean="0"/>
              <a:t>Stimulation and relatively high growth in current account surplus countries (for example fiscal stimulation)</a:t>
            </a:r>
          </a:p>
          <a:p>
            <a:pPr lvl="1"/>
            <a:r>
              <a:rPr lang="en-GB" dirty="0" smtClean="0"/>
              <a:t>High nominal wage increases in surplus countries</a:t>
            </a:r>
          </a:p>
          <a:p>
            <a:pPr lvl="1"/>
            <a:r>
              <a:rPr lang="en-GB" dirty="0" smtClean="0"/>
              <a:t>Low nominal wage increases in current account deficit countries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Bad policies followed in Europe</a:t>
            </a:r>
          </a:p>
          <a:p>
            <a:pPr lvl="1"/>
            <a:r>
              <a:rPr lang="en-GB" dirty="0"/>
              <a:t>Cut of wages in current account deficit countries</a:t>
            </a:r>
          </a:p>
          <a:p>
            <a:pPr lvl="1"/>
            <a:r>
              <a:rPr lang="en-GB" dirty="0"/>
              <a:t>Low </a:t>
            </a:r>
            <a:r>
              <a:rPr lang="en-GB" dirty="0" smtClean="0"/>
              <a:t>or negative GDP </a:t>
            </a:r>
            <a:r>
              <a:rPr lang="en-GB" dirty="0"/>
              <a:t>growth in current account deficit countries</a:t>
            </a:r>
          </a:p>
          <a:p>
            <a:pPr marL="320040" lvl="1" indent="0">
              <a:buNone/>
            </a:pPr>
            <a:endParaRPr lang="en-GB" dirty="0" smtClean="0"/>
          </a:p>
          <a:p>
            <a:r>
              <a:rPr lang="en-GB" dirty="0" smtClean="0"/>
              <a:t>Consequences</a:t>
            </a:r>
          </a:p>
          <a:p>
            <a:pPr lvl="1"/>
            <a:r>
              <a:rPr lang="en-GB" dirty="0" smtClean="0"/>
              <a:t>Extreme and unnecessary suffering in current account deficit countries</a:t>
            </a:r>
          </a:p>
          <a:p>
            <a:pPr lvl="1"/>
            <a:r>
              <a:rPr lang="en-GB" dirty="0" smtClean="0"/>
              <a:t>Low GDP growth in the whole EMU</a:t>
            </a:r>
          </a:p>
          <a:p>
            <a:pPr lvl="1"/>
            <a:r>
              <a:rPr lang="en-GB" dirty="0" smtClean="0"/>
              <a:t>Deflationary dangers in the EMU – danger of a Japanese scenario</a:t>
            </a:r>
          </a:p>
          <a:p>
            <a:pPr lvl="1"/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19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35801"/>
            <a:ext cx="12192001" cy="1711106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3600" dirty="0">
                <a:latin typeface="Arial Black" panose="020B0A04020102020204" pitchFamily="34" charset="0"/>
              </a:rPr>
              <a:t>Example of lack of institutions in the EMU</a:t>
            </a:r>
            <a: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  <a:t>Lack of fiscal co-ordination and anti-cyclical policy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172016" y="2091349"/>
            <a:ext cx="12019984" cy="4376125"/>
          </a:xfrm>
        </p:spPr>
        <p:txBody>
          <a:bodyPr>
            <a:normAutofit/>
          </a:bodyPr>
          <a:lstStyle/>
          <a:p>
            <a:r>
              <a:rPr lang="en-GB" altLang="de-DE" sz="3600" dirty="0" smtClean="0">
                <a:cs typeface="Arial" charset="0"/>
              </a:rPr>
              <a:t>There was anti-cyclical fiscal policy in 2009</a:t>
            </a:r>
          </a:p>
          <a:p>
            <a:r>
              <a:rPr lang="en-GB" altLang="de-DE" sz="3600" dirty="0" smtClean="0">
                <a:cs typeface="Arial" charset="0"/>
              </a:rPr>
              <a:t>The double recession in 2011 and 2012 was caused by pro-cyclical fiscal policy</a:t>
            </a:r>
          </a:p>
          <a:p>
            <a:r>
              <a:rPr lang="en-GB" altLang="de-DE" sz="3600" dirty="0" smtClean="0">
                <a:cs typeface="Arial" charset="0"/>
              </a:rPr>
              <a:t>What is missing is European wide anti-cyclical fiscal policy</a:t>
            </a:r>
          </a:p>
          <a:p>
            <a:r>
              <a:rPr lang="en-GB" altLang="de-DE" sz="3600" dirty="0" smtClean="0">
                <a:cs typeface="Arial" charset="0"/>
              </a:rPr>
              <a:t>Austerity policy failed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0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56949"/>
            <a:ext cx="12192000" cy="9204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>
              <a:defRPr/>
            </a:pPr>
            <a:r>
              <a:rPr lang="de-DE" sz="3600" dirty="0">
                <a:solidFill>
                  <a:schemeClr val="bg1"/>
                </a:solidFill>
                <a:latin typeface="Arial Black" panose="020B0A04020102020204" pitchFamily="34" charset="0"/>
              </a:rPr>
              <a:t>Budget </a:t>
            </a:r>
            <a:r>
              <a:rPr lang="de-DE" sz="3600" dirty="0" err="1">
                <a:solidFill>
                  <a:schemeClr val="bg1"/>
                </a:solidFill>
                <a:latin typeface="Arial Black" panose="020B0A04020102020204" pitchFamily="34" charset="0"/>
              </a:rPr>
              <a:t>deficit</a:t>
            </a:r>
            <a:r>
              <a:rPr lang="de-DE" sz="3600" dirty="0">
                <a:solidFill>
                  <a:schemeClr val="bg1"/>
                </a:solidFill>
                <a:latin typeface="Arial Black" panose="020B0A04020102020204" pitchFamily="34" charset="0"/>
              </a:rPr>
              <a:t>/</a:t>
            </a:r>
            <a:r>
              <a:rPr lang="de-DE" sz="3600" dirty="0" err="1">
                <a:solidFill>
                  <a:schemeClr val="bg1"/>
                </a:solidFill>
                <a:latin typeface="Arial Black" panose="020B0A04020102020204" pitchFamily="34" charset="0"/>
              </a:rPr>
              <a:t>surplus</a:t>
            </a:r>
            <a:r>
              <a:rPr lang="de-DE" sz="3600" dirty="0">
                <a:solidFill>
                  <a:schemeClr val="bg1"/>
                </a:solidFill>
                <a:latin typeface="Arial Black" panose="020B0A04020102020204" pitchFamily="34" charset="0"/>
              </a:rPr>
              <a:t> in % </a:t>
            </a:r>
            <a:r>
              <a:rPr lang="de-DE" sz="3600" dirty="0" err="1">
                <a:solidFill>
                  <a:schemeClr val="bg1"/>
                </a:solidFill>
                <a:latin typeface="Arial Black" panose="020B0A04020102020204" pitchFamily="34" charset="0"/>
              </a:rPr>
              <a:t>of</a:t>
            </a:r>
            <a:r>
              <a:rPr lang="de-DE" sz="3600" dirty="0">
                <a:solidFill>
                  <a:schemeClr val="bg1"/>
                </a:solidFill>
                <a:latin typeface="Arial Black" panose="020B0A04020102020204" pitchFamily="34" charset="0"/>
              </a:rPr>
              <a:t> GDP, 2000-2014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06069266"/>
              </p:ext>
            </p:extLst>
          </p:nvPr>
        </p:nvGraphicFramePr>
        <p:xfrm>
          <a:off x="-1" y="1358020"/>
          <a:ext cx="12013949" cy="4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430815" y="6370334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Source: AMECO Database (2015) 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0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17284"/>
            <a:ext cx="12192000" cy="832918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>
              <a:defRPr/>
            </a:pPr>
            <a:r>
              <a:rPr lang="de-DE" sz="3600" dirty="0" err="1">
                <a:solidFill>
                  <a:schemeClr val="bg1"/>
                </a:solidFill>
                <a:latin typeface="Arial Black" panose="020B0A04020102020204" pitchFamily="34" charset="0"/>
              </a:rPr>
              <a:t>Government</a:t>
            </a:r>
            <a:r>
              <a:rPr lang="de-DE" sz="36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de-DE" sz="3600" dirty="0" err="1">
                <a:solidFill>
                  <a:schemeClr val="bg1"/>
                </a:solidFill>
                <a:latin typeface="Arial Black" panose="020B0A04020102020204" pitchFamily="34" charset="0"/>
              </a:rPr>
              <a:t>debt</a:t>
            </a:r>
            <a:r>
              <a:rPr lang="de-DE" sz="3600" dirty="0">
                <a:solidFill>
                  <a:schemeClr val="bg1"/>
                </a:solidFill>
                <a:latin typeface="Arial Black" panose="020B0A04020102020204" pitchFamily="34" charset="0"/>
              </a:rPr>
              <a:t> in % </a:t>
            </a:r>
            <a:r>
              <a:rPr lang="de-DE" sz="3600" dirty="0" err="1">
                <a:solidFill>
                  <a:schemeClr val="bg1"/>
                </a:solidFill>
                <a:latin typeface="Arial Black" panose="020B0A04020102020204" pitchFamily="34" charset="0"/>
              </a:rPr>
              <a:t>of</a:t>
            </a:r>
            <a:r>
              <a:rPr lang="de-DE" sz="3600" dirty="0">
                <a:solidFill>
                  <a:schemeClr val="bg1"/>
                </a:solidFill>
                <a:latin typeface="Arial Black" panose="020B0A04020102020204" pitchFamily="34" charset="0"/>
              </a:rPr>
              <a:t> GDP, 2000-2014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85023657"/>
              </p:ext>
            </p:extLst>
          </p:nvPr>
        </p:nvGraphicFramePr>
        <p:xfrm>
          <a:off x="0" y="1176950"/>
          <a:ext cx="12086376" cy="5326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376474" y="6334122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Source: AMECO Database (2015) 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7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38836"/>
            <a:ext cx="12192000" cy="114300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4000" dirty="0">
                <a:solidFill>
                  <a:schemeClr val="bg1"/>
                </a:solidFill>
                <a:latin typeface="Arial Black" panose="020B0A04020102020204" pitchFamily="34" charset="0"/>
              </a:rPr>
              <a:t>Why austerity policy – especially pushed by Germany?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135802" y="1557196"/>
            <a:ext cx="12056198" cy="4689695"/>
          </a:xfrm>
        </p:spPr>
        <p:txBody>
          <a:bodyPr>
            <a:normAutofit/>
          </a:bodyPr>
          <a:lstStyle/>
          <a:p>
            <a:r>
              <a:rPr lang="en-GB" dirty="0" smtClean="0"/>
              <a:t>Believe in the wrong neoclassical economic model of austerity and radical market liberalisation</a:t>
            </a:r>
          </a:p>
          <a:p>
            <a:endParaRPr lang="en-GB" dirty="0"/>
          </a:p>
          <a:p>
            <a:r>
              <a:rPr lang="en-GB" dirty="0" smtClean="0"/>
              <a:t>Take the chance to enforce a neoliberal regime for political and eco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Strategy to increase German economic dominance in the EMU (weaken the industrial base in crises countries)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4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72015"/>
            <a:ext cx="12192000" cy="1530035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3600" dirty="0">
                <a:latin typeface="Arial Black" panose="020B0A04020102020204" pitchFamily="34" charset="0"/>
              </a:rPr>
              <a:t>Example of no coherent regulation of the financial system</a:t>
            </a:r>
            <a: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  <a:t>No sufficient regulation of the financial system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0" y="1937441"/>
            <a:ext cx="12192000" cy="4816444"/>
          </a:xfrm>
        </p:spPr>
        <p:txBody>
          <a:bodyPr>
            <a:normAutofit fontScale="70000" lnSpcReduction="20000"/>
          </a:bodyPr>
          <a:lstStyle/>
          <a:p>
            <a:r>
              <a:rPr lang="en-GB" altLang="de-DE" sz="3200" dirty="0" smtClean="0">
                <a:cs typeface="Arial" charset="0"/>
              </a:rPr>
              <a:t>Financial systems from the 1970s on became more and more deregulated</a:t>
            </a:r>
          </a:p>
          <a:p>
            <a:r>
              <a:rPr lang="en-GB" altLang="de-DE" sz="3200" dirty="0" smtClean="0">
                <a:cs typeface="Arial" charset="0"/>
              </a:rPr>
              <a:t>There was no EMU wide regulation of the financial system before the Great Recession 2009</a:t>
            </a:r>
          </a:p>
          <a:p>
            <a:pPr marL="651510" lvl="1" indent="-457200"/>
            <a:r>
              <a:rPr lang="en-GB" altLang="de-DE" dirty="0" smtClean="0">
                <a:cs typeface="Arial" charset="0"/>
              </a:rPr>
              <a:t>Examples:</a:t>
            </a:r>
          </a:p>
          <a:p>
            <a:pPr lvl="1"/>
            <a:r>
              <a:rPr lang="en-GB" altLang="de-DE" dirty="0" smtClean="0">
                <a:cs typeface="Arial" charset="0"/>
              </a:rPr>
              <a:t>Real estate bubble in Spain was allowed to develop</a:t>
            </a:r>
          </a:p>
          <a:p>
            <a:pPr lvl="1"/>
            <a:r>
              <a:rPr lang="en-GB" altLang="de-DE" dirty="0" smtClean="0">
                <a:cs typeface="Arial" charset="0"/>
              </a:rPr>
              <a:t>Ireland allowed all types of risky institutions and activities</a:t>
            </a:r>
          </a:p>
          <a:p>
            <a:pPr lvl="1"/>
            <a:r>
              <a:rPr lang="en-GB" altLang="de-DE" dirty="0" smtClean="0">
                <a:cs typeface="Arial" charset="0"/>
              </a:rPr>
              <a:t>German banks invested in toxic paper outside the EMU</a:t>
            </a:r>
          </a:p>
          <a:p>
            <a:pPr lvl="1"/>
            <a:endParaRPr lang="en-GB" altLang="de-DE" dirty="0" smtClean="0">
              <a:cs typeface="Arial" charset="0"/>
            </a:endParaRPr>
          </a:p>
          <a:p>
            <a:r>
              <a:rPr lang="en-GB" altLang="de-DE" sz="3200" dirty="0" smtClean="0">
                <a:cs typeface="Arial" charset="0"/>
              </a:rPr>
              <a:t>There is no sufficient regulation of the financial system after the Great Recession</a:t>
            </a:r>
          </a:p>
          <a:p>
            <a:pPr lvl="1"/>
            <a:r>
              <a:rPr lang="en-GB" dirty="0" smtClean="0">
                <a:cs typeface="Arial" charset="0"/>
              </a:rPr>
              <a:t>Mainly tax payer paid for the bail-out of financial institutions</a:t>
            </a:r>
          </a:p>
          <a:p>
            <a:pPr lvl="1"/>
            <a:r>
              <a:rPr lang="en-GB" dirty="0" smtClean="0">
                <a:cs typeface="Arial" charset="0"/>
              </a:rPr>
              <a:t>The Banking Union realises joint supervision of banks in the </a:t>
            </a:r>
            <a:r>
              <a:rPr lang="en-GB" dirty="0" smtClean="0">
                <a:cs typeface="Arial" charset="0"/>
              </a:rPr>
              <a:t>EMU (but </a:t>
            </a:r>
            <a:r>
              <a:rPr lang="en-GB" dirty="0" smtClean="0">
                <a:cs typeface="Arial" charset="0"/>
              </a:rPr>
              <a:t>no clear mechanism to resolve banks, no joint deposit insurance)</a:t>
            </a:r>
          </a:p>
          <a:p>
            <a:pPr lvl="1"/>
            <a:r>
              <a:rPr lang="en-GB" dirty="0" smtClean="0">
                <a:cs typeface="Arial" charset="0"/>
              </a:rPr>
              <a:t>The shadow banking system remains largely unregulated</a:t>
            </a:r>
          </a:p>
          <a:p>
            <a:pPr lvl="1"/>
            <a:r>
              <a:rPr lang="en-GB" dirty="0" smtClean="0">
                <a:cs typeface="Arial" charset="0"/>
              </a:rPr>
              <a:t>The power of rating agencies did not change</a:t>
            </a:r>
          </a:p>
          <a:p>
            <a:pPr lvl="1"/>
            <a:r>
              <a:rPr lang="en-GB" dirty="0" smtClean="0">
                <a:cs typeface="Arial" charset="0"/>
              </a:rPr>
              <a:t>Disturbing international capital flows are not controlled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7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262551" y="102622"/>
            <a:ext cx="5341544" cy="1047168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de-DE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Structure</a:t>
            </a:r>
            <a:endParaRPr lang="de-DE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262550" y="1547371"/>
            <a:ext cx="9877330" cy="5043534"/>
          </a:xfrm>
        </p:spPr>
        <p:txBody>
          <a:bodyPr/>
          <a:lstStyle/>
          <a:p>
            <a:r>
              <a:rPr lang="de-DE" dirty="0" err="1" smtClean="0">
                <a:latin typeface="Arial Black" panose="020B0A04020102020204" pitchFamily="34" charset="0"/>
              </a:rPr>
              <a:t>Economic</a:t>
            </a:r>
            <a:r>
              <a:rPr lang="de-DE" dirty="0" smtClean="0">
                <a:latin typeface="Arial Black" panose="020B0A04020102020204" pitchFamily="34" charset="0"/>
              </a:rPr>
              <a:t> </a:t>
            </a:r>
            <a:r>
              <a:rPr lang="de-DE" dirty="0" err="1" smtClean="0">
                <a:latin typeface="Arial Black" panose="020B0A04020102020204" pitchFamily="34" charset="0"/>
              </a:rPr>
              <a:t>situation</a:t>
            </a:r>
            <a:endParaRPr lang="de-DE" dirty="0" smtClean="0">
              <a:latin typeface="Arial Black" panose="020B0A04020102020204" pitchFamily="34" charset="0"/>
            </a:endParaRPr>
          </a:p>
          <a:p>
            <a:endParaRPr lang="de-DE" dirty="0" smtClean="0">
              <a:latin typeface="Arial Black" panose="020B0A04020102020204" pitchFamily="34" charset="0"/>
            </a:endParaRPr>
          </a:p>
          <a:p>
            <a:r>
              <a:rPr lang="de-DE" dirty="0" smtClean="0">
                <a:latin typeface="Arial Black" panose="020B0A04020102020204" pitchFamily="34" charset="0"/>
              </a:rPr>
              <a:t>The </a:t>
            </a:r>
            <a:r>
              <a:rPr lang="de-DE" dirty="0" err="1" smtClean="0">
                <a:latin typeface="Arial Black" panose="020B0A04020102020204" pitchFamily="34" charset="0"/>
              </a:rPr>
              <a:t>foundation</a:t>
            </a:r>
            <a:r>
              <a:rPr lang="de-DE" dirty="0" smtClean="0">
                <a:latin typeface="Arial Black" panose="020B0A04020102020204" pitchFamily="34" charset="0"/>
              </a:rPr>
              <a:t> </a:t>
            </a:r>
            <a:r>
              <a:rPr lang="de-DE" dirty="0" err="1" smtClean="0">
                <a:latin typeface="Arial Black" panose="020B0A04020102020204" pitchFamily="34" charset="0"/>
              </a:rPr>
              <a:t>of</a:t>
            </a:r>
            <a:r>
              <a:rPr lang="de-DE" dirty="0" smtClean="0">
                <a:latin typeface="Arial Black" panose="020B0A04020102020204" pitchFamily="34" charset="0"/>
              </a:rPr>
              <a:t> a neoliberal </a:t>
            </a:r>
            <a:r>
              <a:rPr lang="de-DE" dirty="0" err="1" smtClean="0">
                <a:latin typeface="Arial Black" panose="020B0A04020102020204" pitchFamily="34" charset="0"/>
              </a:rPr>
              <a:t>version</a:t>
            </a:r>
            <a:r>
              <a:rPr lang="de-DE" dirty="0" smtClean="0">
                <a:latin typeface="Arial Black" panose="020B0A04020102020204" pitchFamily="34" charset="0"/>
              </a:rPr>
              <a:t> </a:t>
            </a:r>
            <a:r>
              <a:rPr lang="de-DE" dirty="0" err="1" smtClean="0">
                <a:latin typeface="Arial Black" panose="020B0A04020102020204" pitchFamily="34" charset="0"/>
              </a:rPr>
              <a:t>of</a:t>
            </a:r>
            <a:r>
              <a:rPr lang="de-DE" dirty="0" smtClean="0">
                <a:latin typeface="Arial Black" panose="020B0A04020102020204" pitchFamily="34" charset="0"/>
              </a:rPr>
              <a:t> </a:t>
            </a:r>
            <a:r>
              <a:rPr lang="de-DE" dirty="0" err="1" smtClean="0">
                <a:latin typeface="Arial Black" panose="020B0A04020102020204" pitchFamily="34" charset="0"/>
              </a:rPr>
              <a:t>the</a:t>
            </a:r>
            <a:r>
              <a:rPr lang="de-DE" dirty="0" smtClean="0">
                <a:latin typeface="Arial Black" panose="020B0A04020102020204" pitchFamily="34" charset="0"/>
              </a:rPr>
              <a:t> European </a:t>
            </a:r>
            <a:r>
              <a:rPr lang="de-DE" dirty="0" err="1" smtClean="0">
                <a:latin typeface="Arial Black" panose="020B0A04020102020204" pitchFamily="34" charset="0"/>
              </a:rPr>
              <a:t>Monetary</a:t>
            </a:r>
            <a:r>
              <a:rPr lang="de-DE" dirty="0" smtClean="0">
                <a:latin typeface="Arial Black" panose="020B0A04020102020204" pitchFamily="34" charset="0"/>
              </a:rPr>
              <a:t> Union (EMU)</a:t>
            </a:r>
          </a:p>
          <a:p>
            <a:endParaRPr lang="de-DE" dirty="0" smtClean="0">
              <a:latin typeface="Arial Black" panose="020B0A04020102020204" pitchFamily="34" charset="0"/>
            </a:endParaRPr>
          </a:p>
          <a:p>
            <a:r>
              <a:rPr lang="de-DE" dirty="0" smtClean="0">
                <a:latin typeface="Arial Black" panose="020B0A04020102020204" pitchFamily="34" charset="0"/>
              </a:rPr>
              <a:t>Problems in </a:t>
            </a:r>
            <a:r>
              <a:rPr lang="de-DE" dirty="0" err="1" smtClean="0">
                <a:latin typeface="Arial Black" panose="020B0A04020102020204" pitchFamily="34" charset="0"/>
              </a:rPr>
              <a:t>detail</a:t>
            </a:r>
            <a:endParaRPr lang="de-DE" dirty="0" smtClean="0">
              <a:latin typeface="Arial Black" panose="020B0A04020102020204" pitchFamily="34" charset="0"/>
            </a:endParaRPr>
          </a:p>
          <a:p>
            <a:endParaRPr lang="de-DE" dirty="0" smtClean="0">
              <a:latin typeface="Arial Black" panose="020B0A04020102020204" pitchFamily="34" charset="0"/>
            </a:endParaRPr>
          </a:p>
          <a:p>
            <a:r>
              <a:rPr lang="de-DE" dirty="0" smtClean="0">
                <a:latin typeface="Arial Black" panose="020B0A04020102020204" pitchFamily="34" charset="0"/>
              </a:rPr>
              <a:t>Reform </a:t>
            </a:r>
            <a:r>
              <a:rPr lang="de-DE" dirty="0" err="1" smtClean="0">
                <a:latin typeface="Arial Black" panose="020B0A04020102020204" pitchFamily="34" charset="0"/>
              </a:rPr>
              <a:t>options</a:t>
            </a:r>
            <a:endParaRPr lang="de-DE" dirty="0">
              <a:latin typeface="Arial Black" panose="020B0A040201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305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2548"/>
            <a:ext cx="12192000" cy="847725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en-GB" alt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Short-term policies in the EMU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9588" y="1539089"/>
            <a:ext cx="12092412" cy="497035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 smtClean="0"/>
              <a:t>Substantially higher wage increases in </a:t>
            </a:r>
            <a:r>
              <a:rPr lang="en-GB" altLang="en-US" dirty="0" smtClean="0"/>
              <a:t>Germany and other surplus countries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Fiscal stimulation especially in Germany and other surplus countries</a:t>
            </a:r>
          </a:p>
          <a:p>
            <a:pPr lvl="1"/>
            <a:r>
              <a:rPr lang="en-GB" altLang="en-US" dirty="0" smtClean="0"/>
              <a:t>Interest </a:t>
            </a:r>
            <a:r>
              <a:rPr lang="en-GB" altLang="en-US" dirty="0" smtClean="0"/>
              <a:t>rate are extremely low now and public investment highly advantages</a:t>
            </a:r>
          </a:p>
          <a:p>
            <a:pPr lvl="1"/>
            <a:r>
              <a:rPr lang="en-GB" altLang="en-US" dirty="0" smtClean="0"/>
              <a:t>Tax the rich and stimulate demand without additional public debt</a:t>
            </a:r>
          </a:p>
          <a:p>
            <a:pPr marL="662940" lvl="1" indent="-342900" eaLnBrk="1" hangingPunct="1">
              <a:buFont typeface="Arial" panose="020B0604020202020204" pitchFamily="34" charset="0"/>
              <a:buChar char="•"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EU growth program following a “Green New Deal”</a:t>
            </a:r>
          </a:p>
          <a:p>
            <a:pPr lvl="1" eaLnBrk="1" hangingPunct="1">
              <a:buFont typeface="Arial" charset="0"/>
              <a:buNone/>
            </a:pPr>
            <a:endParaRPr lang="en-GB" altLang="en-US" sz="2200" dirty="0" smtClean="0"/>
          </a:p>
          <a:p>
            <a:pPr lvl="1" eaLnBrk="1" hangingPunct="1">
              <a:buFont typeface="Arial" charset="0"/>
              <a:buNone/>
            </a:pPr>
            <a:endParaRPr lang="en-GB" altLang="en-US" sz="22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046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56943"/>
            <a:ext cx="12192000" cy="1143000"/>
          </a:xfrm>
          <a:solidFill>
            <a:srgbClr val="C00000"/>
          </a:solidFill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bg1"/>
                </a:solidFill>
                <a:latin typeface="Arial Black" panose="020B0A04020102020204" pitchFamily="34" charset="0"/>
              </a:rPr>
              <a:t>Long-term reform options in the EMU / Institution building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0" y="1593410"/>
            <a:ext cx="12192000" cy="5106154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 monetary unions is only stable within a political union / money is part of state building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To make the EMU stable transfer of power to the centre is </a:t>
            </a:r>
            <a:r>
              <a:rPr lang="en-GB" dirty="0" smtClean="0"/>
              <a:t>needed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This implies a much more competences for the European Parliament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One model </a:t>
            </a:r>
            <a:r>
              <a:rPr lang="en-GB" dirty="0" smtClean="0"/>
              <a:t>could </a:t>
            </a:r>
            <a:r>
              <a:rPr lang="en-GB" dirty="0" smtClean="0"/>
              <a:t>be a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strong EMU </a:t>
            </a:r>
            <a:r>
              <a:rPr lang="en-GB" dirty="0" smtClean="0"/>
              <a:t>Parliament</a:t>
            </a:r>
            <a:r>
              <a:rPr lang="en-GB" dirty="0" smtClean="0"/>
              <a:t>,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the European Commission becomes a government elected by the parliament,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State Council becomes a Second Camber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4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56943"/>
            <a:ext cx="12192000" cy="76651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4000" dirty="0" err="1">
                <a:solidFill>
                  <a:schemeClr val="bg1"/>
                </a:solidFill>
                <a:latin typeface="Arial Black" panose="020B0A04020102020204" pitchFamily="34" charset="0"/>
              </a:rPr>
              <a:t>Fiscal</a:t>
            </a:r>
            <a:r>
              <a:rPr lang="de-DE" sz="4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de-DE" sz="4000" dirty="0" err="1">
                <a:solidFill>
                  <a:schemeClr val="bg1"/>
                </a:solidFill>
                <a:latin typeface="Arial Black" panose="020B0A04020102020204" pitchFamily="34" charset="0"/>
              </a:rPr>
              <a:t>union</a:t>
            </a:r>
            <a:endParaRPr lang="de-DE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72428" y="1421394"/>
            <a:ext cx="12119572" cy="494319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EMU </a:t>
            </a:r>
            <a:r>
              <a:rPr lang="en-GB" sz="3600" dirty="0" smtClean="0"/>
              <a:t>taxes - </a:t>
            </a:r>
            <a:r>
              <a:rPr lang="en-GB" sz="3600" dirty="0" smtClean="0"/>
              <a:t>let us say 30% of income and value added tax goes to the centre plus a financial transaction tax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EMU wide industrial policy for a sustainable development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Elements of a transfer union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Centre carries out anti-cyclical fiscal policy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Limited room for budget deficit at member states of the EMU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….</a:t>
            </a:r>
            <a:endParaRPr lang="en-GB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9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2192000" cy="893259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en-GB" sz="4000" dirty="0">
                <a:solidFill>
                  <a:schemeClr val="bg1"/>
                </a:solidFill>
                <a:latin typeface="Arial Black" panose="020B0A04020102020204" pitchFamily="34" charset="0"/>
              </a:rPr>
              <a:t>Wage co-ordination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153908" y="1674891"/>
            <a:ext cx="12038091" cy="434490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EMU </a:t>
            </a:r>
            <a:r>
              <a:rPr lang="en-GB" sz="3600" dirty="0"/>
              <a:t>minimum wage (regionally </a:t>
            </a:r>
            <a:r>
              <a:rPr lang="en-GB" sz="3600" dirty="0" smtClean="0"/>
              <a:t>differentiated)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Support </a:t>
            </a:r>
            <a:r>
              <a:rPr lang="en-GB" sz="3600" dirty="0"/>
              <a:t>of EMU wage negotiation and </a:t>
            </a:r>
            <a:r>
              <a:rPr lang="en-GB" sz="3600" dirty="0" smtClean="0"/>
              <a:t>coordination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Joined </a:t>
            </a:r>
            <a:r>
              <a:rPr lang="en-GB" sz="3600" dirty="0"/>
              <a:t>wage bargaining in Germany and France</a:t>
            </a:r>
            <a:r>
              <a:rPr lang="en-GB" sz="3600" dirty="0" smtClean="0"/>
              <a:t>, Spain…</a:t>
            </a:r>
            <a:endParaRPr lang="en-GB" sz="36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3600" dirty="0" smtClean="0"/>
              <a:t>Creation of European unions and employers’ associations</a:t>
            </a:r>
            <a:endParaRPr lang="en-GB" sz="3600" dirty="0"/>
          </a:p>
          <a:p>
            <a:r>
              <a:rPr lang="de-DE" sz="3600" dirty="0" smtClean="0"/>
              <a:t>….</a:t>
            </a:r>
            <a:endParaRPr lang="de-DE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2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29782"/>
            <a:ext cx="12192000" cy="866099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en-GB" sz="4000" dirty="0">
                <a:solidFill>
                  <a:schemeClr val="bg1"/>
                </a:solidFill>
                <a:latin typeface="Arial Black" panose="020B0A04020102020204" pitchFamily="34" charset="0"/>
              </a:rPr>
              <a:t>Financial market regulation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126749" y="1285592"/>
            <a:ext cx="12065251" cy="507899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Establishment of a segmented financial system or complete regulation of shadow financial institutions</a:t>
            </a:r>
          </a:p>
          <a:p>
            <a:r>
              <a:rPr lang="en-GB" sz="3600" dirty="0" smtClean="0"/>
              <a:t>Policy of externally balanced current account of the euro area </a:t>
            </a:r>
          </a:p>
          <a:p>
            <a:r>
              <a:rPr lang="en-GB" sz="3600" dirty="0" smtClean="0"/>
              <a:t>Managed floating and international capital controls</a:t>
            </a:r>
          </a:p>
          <a:p>
            <a:r>
              <a:rPr lang="en-GB" sz="3600" dirty="0" smtClean="0"/>
              <a:t>Important role for </a:t>
            </a:r>
            <a:r>
              <a:rPr lang="en-GB" sz="3600" dirty="0" smtClean="0"/>
              <a:t>public </a:t>
            </a:r>
            <a:r>
              <a:rPr lang="en-GB" sz="3600" dirty="0" smtClean="0"/>
              <a:t>and </a:t>
            </a:r>
            <a:r>
              <a:rPr lang="en-GB" sz="3600" dirty="0" smtClean="0"/>
              <a:t>cooperative banks</a:t>
            </a:r>
          </a:p>
          <a:p>
            <a:r>
              <a:rPr lang="en-GB" sz="3600" dirty="0" smtClean="0"/>
              <a:t>….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3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2192000" cy="875152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en-GB" sz="4000" dirty="0">
                <a:solidFill>
                  <a:schemeClr val="bg1"/>
                </a:solidFill>
                <a:latin typeface="Arial Black" panose="020B0A04020102020204" pitchFamily="34" charset="0"/>
              </a:rPr>
              <a:t>Social union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362139" y="1792586"/>
            <a:ext cx="11829861" cy="422721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EMU unemployment insurance </a:t>
            </a:r>
          </a:p>
          <a:p>
            <a:r>
              <a:rPr lang="en-GB" sz="3600" dirty="0" smtClean="0"/>
              <a:t>EMU minimum wages</a:t>
            </a:r>
          </a:p>
          <a:p>
            <a:r>
              <a:rPr lang="en-GB" sz="3600" dirty="0" smtClean="0"/>
              <a:t>Minimum social standards in all EMU countries</a:t>
            </a:r>
          </a:p>
          <a:p>
            <a:r>
              <a:rPr lang="en-GB" sz="3600" dirty="0" smtClean="0"/>
              <a:t>….</a:t>
            </a:r>
            <a:endParaRPr lang="en-GB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6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 rot="10800000" flipV="1">
            <a:off x="4461850" y="2967047"/>
            <a:ext cx="3268301" cy="923906"/>
          </a:xfrm>
          <a:solidFill>
            <a:srgbClr val="C0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Thanks</a:t>
            </a:r>
            <a:endParaRPr lang="en-GB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1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1481"/>
            <a:ext cx="12192000" cy="6328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de-DE" altLang="en-US" sz="4000" dirty="0" err="1">
                <a:solidFill>
                  <a:schemeClr val="bg1"/>
                </a:solidFill>
                <a:latin typeface="Arial Black" panose="020B0A04020102020204" pitchFamily="34" charset="0"/>
              </a:rPr>
              <a:t>Literature</a:t>
            </a:r>
            <a:endParaRPr lang="de-DE" alt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81481" y="948633"/>
            <a:ext cx="12041109" cy="5418138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600" dirty="0" smtClean="0">
                <a:ea typeface="ＭＳ Ｐゴシック" pitchFamily="34" charset="-128"/>
              </a:rPr>
              <a:t>S. </a:t>
            </a:r>
            <a:r>
              <a:rPr lang="de-DE" altLang="de-DE" sz="1600" dirty="0" err="1" smtClean="0">
                <a:ea typeface="ＭＳ Ｐゴシック" pitchFamily="34" charset="-128"/>
              </a:rPr>
              <a:t>Dullien</a:t>
            </a:r>
            <a:r>
              <a:rPr lang="de-DE" altLang="de-DE" sz="1600" dirty="0" smtClean="0">
                <a:ea typeface="ＭＳ Ｐゴシック" pitchFamily="34" charset="-128"/>
              </a:rPr>
              <a:t>, H. Herr Christian Kellermann, </a:t>
            </a:r>
            <a:r>
              <a:rPr lang="de-DE" altLang="de-DE" sz="1600" dirty="0" err="1" smtClean="0">
                <a:ea typeface="ＭＳ Ｐゴシック" pitchFamily="34" charset="-128"/>
              </a:rPr>
              <a:t>Decent</a:t>
            </a:r>
            <a:r>
              <a:rPr lang="de-DE" altLang="de-DE" sz="1600" dirty="0" smtClean="0">
                <a:ea typeface="ＭＳ Ｐゴシック" pitchFamily="34" charset="-128"/>
              </a:rPr>
              <a:t> </a:t>
            </a:r>
            <a:r>
              <a:rPr lang="de-DE" altLang="de-DE" sz="1600" dirty="0" err="1" smtClean="0">
                <a:ea typeface="ＭＳ Ｐゴシック" pitchFamily="34" charset="-128"/>
              </a:rPr>
              <a:t>Capitalism</a:t>
            </a:r>
            <a:r>
              <a:rPr lang="de-DE" altLang="de-DE" sz="1600" dirty="0" smtClean="0">
                <a:ea typeface="ＭＳ Ｐゴシック" pitchFamily="34" charset="-128"/>
              </a:rPr>
              <a:t>. A </a:t>
            </a:r>
            <a:r>
              <a:rPr lang="de-DE" altLang="de-DE" sz="1600" dirty="0" err="1" smtClean="0">
                <a:ea typeface="ＭＳ Ｐゴシック" pitchFamily="34" charset="-128"/>
              </a:rPr>
              <a:t>Blueprint</a:t>
            </a:r>
            <a:r>
              <a:rPr lang="de-DE" altLang="de-DE" sz="1600" dirty="0" smtClean="0">
                <a:ea typeface="ＭＳ Ｐゴシック" pitchFamily="34" charset="-128"/>
              </a:rPr>
              <a:t> </a:t>
            </a:r>
            <a:r>
              <a:rPr lang="de-DE" altLang="de-DE" sz="1600" dirty="0" err="1" smtClean="0">
                <a:ea typeface="ＭＳ Ｐゴシック" pitchFamily="34" charset="-128"/>
              </a:rPr>
              <a:t>for</a:t>
            </a:r>
            <a:r>
              <a:rPr lang="de-DE" altLang="de-DE" sz="1600" dirty="0" smtClean="0">
                <a:ea typeface="ＭＳ Ｐゴシック" pitchFamily="34" charset="-128"/>
              </a:rPr>
              <a:t> </a:t>
            </a:r>
            <a:r>
              <a:rPr lang="de-DE" altLang="de-DE" sz="1600" dirty="0" err="1" smtClean="0">
                <a:ea typeface="ＭＳ Ｐゴシック" pitchFamily="34" charset="-128"/>
              </a:rPr>
              <a:t>Reforming</a:t>
            </a:r>
            <a:r>
              <a:rPr lang="de-DE" altLang="de-DE" sz="1600" dirty="0" smtClean="0">
                <a:ea typeface="ＭＳ Ｐゴシック" pitchFamily="34" charset="-128"/>
              </a:rPr>
              <a:t> </a:t>
            </a:r>
            <a:r>
              <a:rPr lang="de-DE" altLang="de-DE" sz="1600" dirty="0" err="1" smtClean="0">
                <a:ea typeface="ＭＳ Ｐゴシック" pitchFamily="34" charset="-128"/>
              </a:rPr>
              <a:t>our</a:t>
            </a:r>
            <a:r>
              <a:rPr lang="de-DE" altLang="de-DE" sz="1600" dirty="0" smtClean="0">
                <a:ea typeface="ＭＳ Ｐゴシック" pitchFamily="34" charset="-128"/>
              </a:rPr>
              <a:t> </a:t>
            </a:r>
            <a:r>
              <a:rPr lang="de-DE" altLang="de-DE" sz="1600" dirty="0" err="1" smtClean="0">
                <a:ea typeface="ＭＳ Ｐゴシック" pitchFamily="34" charset="-128"/>
              </a:rPr>
              <a:t>Economies</a:t>
            </a:r>
            <a:r>
              <a:rPr lang="de-DE" altLang="de-DE" sz="1600" dirty="0" smtClean="0">
                <a:ea typeface="ＭＳ Ｐゴシック" pitchFamily="34" charset="-128"/>
              </a:rPr>
              <a:t>, London: Pluto Press 2011.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dirty="0" smtClean="0"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600" dirty="0" smtClean="0">
                <a:ea typeface="ＭＳ Ｐゴシック" pitchFamily="34" charset="-128"/>
              </a:rPr>
              <a:t>H. Herr, M. </a:t>
            </a:r>
            <a:r>
              <a:rPr lang="de-DE" altLang="de-DE" sz="1600" dirty="0" err="1" smtClean="0">
                <a:ea typeface="ＭＳ Ｐゴシック" pitchFamily="34" charset="-128"/>
              </a:rPr>
              <a:t>Kazandziska</a:t>
            </a:r>
            <a:r>
              <a:rPr lang="de-DE" altLang="de-DE" sz="1600" dirty="0" smtClean="0">
                <a:ea typeface="ＭＳ Ｐゴシック" pitchFamily="34" charset="-128"/>
              </a:rPr>
              <a:t>, </a:t>
            </a:r>
            <a:r>
              <a:rPr lang="de-DE" altLang="de-DE" sz="1600" dirty="0" err="1" smtClean="0">
                <a:ea typeface="ＭＳ Ｐゴシック" pitchFamily="34" charset="-128"/>
              </a:rPr>
              <a:t>Macroeconomic</a:t>
            </a:r>
            <a:r>
              <a:rPr lang="de-DE" altLang="de-DE" sz="1600" dirty="0" smtClean="0">
                <a:ea typeface="ＭＳ Ｐゴシック" pitchFamily="34" charset="-128"/>
              </a:rPr>
              <a:t> </a:t>
            </a:r>
            <a:r>
              <a:rPr lang="de-DE" altLang="de-DE" sz="1600" dirty="0" err="1" smtClean="0">
                <a:ea typeface="ＭＳ Ｐゴシック" pitchFamily="34" charset="-128"/>
              </a:rPr>
              <a:t>Policy</a:t>
            </a:r>
            <a:r>
              <a:rPr lang="de-DE" altLang="de-DE" sz="1600" dirty="0" smtClean="0">
                <a:ea typeface="ＭＳ Ｐゴシック" pitchFamily="34" charset="-128"/>
              </a:rPr>
              <a:t> Regimes in Western Industrial Countries, London: Routledge 2011.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dirty="0" smtClean="0"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600" dirty="0" smtClean="0">
                <a:ea typeface="ＭＳ Ｐゴシック" pitchFamily="34" charset="-128"/>
              </a:rPr>
              <a:t>H. Herr, Making an </a:t>
            </a:r>
            <a:r>
              <a:rPr lang="de-DE" altLang="de-DE" sz="1600" dirty="0" err="1" smtClean="0">
                <a:ea typeface="ＭＳ Ｐゴシック" pitchFamily="34" charset="-128"/>
              </a:rPr>
              <a:t>Unstable</a:t>
            </a:r>
            <a:r>
              <a:rPr lang="de-DE" altLang="de-DE" sz="1600" dirty="0" smtClean="0">
                <a:ea typeface="ＭＳ Ｐゴシック" pitchFamily="34" charset="-128"/>
              </a:rPr>
              <a:t> Financial System Work: Reform Options, in: International Journal </a:t>
            </a:r>
            <a:r>
              <a:rPr lang="de-DE" altLang="de-DE" sz="1600" dirty="0" err="1" smtClean="0">
                <a:ea typeface="ＭＳ Ｐゴシック" pitchFamily="34" charset="-128"/>
              </a:rPr>
              <a:t>of</a:t>
            </a:r>
            <a:r>
              <a:rPr lang="de-DE" altLang="de-DE" sz="1600" dirty="0" smtClean="0">
                <a:ea typeface="ＭＳ Ｐゴシック" pitchFamily="34" charset="-128"/>
              </a:rPr>
              <a:t> Labour Research, Vol. 3, 2011, 133-156, online </a:t>
            </a:r>
            <a:r>
              <a:rPr lang="de-DE" altLang="de-DE" sz="1600" dirty="0" err="1" smtClean="0">
                <a:ea typeface="ＭＳ Ｐゴシック" pitchFamily="34" charset="-128"/>
              </a:rPr>
              <a:t>available</a:t>
            </a:r>
            <a:r>
              <a:rPr lang="de-DE" altLang="de-DE" sz="1600" dirty="0" smtClean="0">
                <a:ea typeface="ＭＳ Ｐゴシック" pitchFamily="34" charset="-128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600" dirty="0">
              <a:ea typeface="ＭＳ Ｐゴシック" pitchFamily="34" charset="-128"/>
            </a:endParaRPr>
          </a:p>
          <a:p>
            <a:pPr marL="0" lvl="0" indent="0">
              <a:buNone/>
            </a:pPr>
            <a:r>
              <a:rPr lang="de-DE" sz="1600" dirty="0" smtClean="0"/>
              <a:t>H. Herr, G. Horn,</a:t>
            </a:r>
            <a:r>
              <a:rPr lang="en-GB" sz="1600" dirty="0" smtClean="0"/>
              <a:t> </a:t>
            </a:r>
            <a:r>
              <a:rPr lang="en-GB" sz="1600" dirty="0"/>
              <a:t>Wage Policy Today, Global University Working </a:t>
            </a:r>
            <a:r>
              <a:rPr lang="en-GB" sz="1600" dirty="0" smtClean="0"/>
              <a:t>Paper, 2012, </a:t>
            </a:r>
            <a:r>
              <a:rPr lang="en-GB" sz="1600" dirty="0"/>
              <a:t>No. </a:t>
            </a:r>
            <a:r>
              <a:rPr lang="en-GB" sz="1600" dirty="0" smtClean="0"/>
              <a:t>16, online available.</a:t>
            </a:r>
          </a:p>
          <a:p>
            <a:pPr marL="0" lv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H. Herr, </a:t>
            </a:r>
            <a:r>
              <a:rPr lang="en-GB" sz="1600" dirty="0"/>
              <a:t>From Financial Crisis to Depression and Deflation, GURN Policy Brief No.1, January </a:t>
            </a:r>
            <a:r>
              <a:rPr lang="en-GB" sz="1600" dirty="0" smtClean="0"/>
              <a:t>2009, online available.</a:t>
            </a:r>
          </a:p>
          <a:p>
            <a:pPr marL="0" indent="0">
              <a:buNone/>
            </a:pPr>
            <a:endParaRPr lang="en-GB" sz="1600" dirty="0"/>
          </a:p>
          <a:p>
            <a:pPr marL="0" lvl="0" indent="0">
              <a:buNone/>
            </a:pPr>
            <a:r>
              <a:rPr lang="en-GB" sz="1600" dirty="0" smtClean="0"/>
              <a:t>H. Herr, The </a:t>
            </a:r>
            <a:r>
              <a:rPr lang="en-GB" sz="1600" dirty="0"/>
              <a:t>Labour Market in a Keynesian Economic Regime: Theoretical Debate and Empirical Findings, in: Cambridge Journal of Economics, </a:t>
            </a:r>
            <a:r>
              <a:rPr lang="en-GB" sz="1600" dirty="0" smtClean="0"/>
              <a:t>2009, vol</a:t>
            </a:r>
            <a:r>
              <a:rPr lang="en-GB" sz="1600" dirty="0"/>
              <a:t>. 33, 949-965</a:t>
            </a:r>
            <a:r>
              <a:rPr lang="en-GB" sz="1600" dirty="0" smtClean="0"/>
              <a:t>.</a:t>
            </a:r>
          </a:p>
          <a:p>
            <a:pPr marL="0" lvl="0" indent="0">
              <a:buNone/>
            </a:pPr>
            <a:endParaRPr lang="en-GB" sz="1600" dirty="0" smtClean="0"/>
          </a:p>
          <a:p>
            <a:pPr marL="0" lvl="0" indent="0">
              <a:buNone/>
            </a:pPr>
            <a:r>
              <a:rPr lang="en-GB" sz="1600" dirty="0" smtClean="0"/>
              <a:t>H</a:t>
            </a:r>
            <a:r>
              <a:rPr lang="en-GB" sz="1600" dirty="0"/>
              <a:t>. Herr. </a:t>
            </a:r>
            <a:r>
              <a:rPr lang="de-DE" sz="1600" dirty="0"/>
              <a:t>The European Central Bank and </a:t>
            </a:r>
            <a:r>
              <a:rPr lang="de-DE" sz="1600" dirty="0" err="1"/>
              <a:t>the</a:t>
            </a:r>
            <a:r>
              <a:rPr lang="de-DE" sz="1600" dirty="0"/>
              <a:t> US Federal Reserve </a:t>
            </a:r>
            <a:r>
              <a:rPr lang="de-DE" sz="1600" dirty="0" err="1"/>
              <a:t>as</a:t>
            </a:r>
            <a:r>
              <a:rPr lang="de-DE" sz="1600" dirty="0"/>
              <a:t> </a:t>
            </a:r>
            <a:r>
              <a:rPr lang="de-DE" sz="1600" dirty="0" err="1"/>
              <a:t>Lender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Last Resort. </a:t>
            </a:r>
            <a:r>
              <a:rPr lang="en-GB" sz="1600" dirty="0" err="1"/>
              <a:t>Panoeconomicus</a:t>
            </a:r>
            <a:r>
              <a:rPr lang="en-GB" sz="1600" dirty="0"/>
              <a:t>, 2014, 1, Special Issue, pp. </a:t>
            </a:r>
            <a:r>
              <a:rPr lang="en-GB" sz="1600" dirty="0" smtClean="0"/>
              <a:t>59-78, 2014.</a:t>
            </a:r>
            <a:endParaRPr lang="en-GB" sz="1600" dirty="0"/>
          </a:p>
          <a:p>
            <a:pPr marL="0" lvl="0" indent="0">
              <a:buNone/>
            </a:pPr>
            <a:endParaRPr lang="en-GB" sz="1600" dirty="0"/>
          </a:p>
          <a:p>
            <a:pPr marL="0" lvl="0" indent="0">
              <a:buNone/>
            </a:pPr>
            <a:r>
              <a:rPr lang="en-GB" sz="1600" dirty="0" smtClean="0"/>
              <a:t>H. Herr</a:t>
            </a:r>
            <a:r>
              <a:rPr lang="en-GB" sz="1600" dirty="0"/>
              <a:t>, B. Ruoff, </a:t>
            </a:r>
            <a:r>
              <a:rPr lang="en-GB" sz="1600" dirty="0" smtClean="0"/>
              <a:t>Wage </a:t>
            </a:r>
            <a:r>
              <a:rPr lang="en-GB" sz="1600" dirty="0"/>
              <a:t>Dispersion as Key Factor for Changing Personal Income Distribution, in: Journal of Self-Governance and Management Economics, vol. 2(3), </a:t>
            </a:r>
            <a:r>
              <a:rPr lang="en-GB" sz="1600" dirty="0" smtClean="0"/>
              <a:t>28–71, 2014.</a:t>
            </a:r>
            <a:endParaRPr lang="de-DE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N</a:t>
            </a:r>
            <a:r>
              <a:rPr lang="en-GB" sz="1600" dirty="0"/>
              <a:t>. Dodig, H. Herr,</a:t>
            </a:r>
            <a:r>
              <a:rPr lang="en-US" sz="1600" dirty="0"/>
              <a:t> Current Account Imbalances in the EMU: An Assessment of Official Policy Responses,  </a:t>
            </a:r>
            <a:r>
              <a:rPr lang="en-US" sz="1600" dirty="0" err="1"/>
              <a:t>Panoeconomicus</a:t>
            </a:r>
            <a:r>
              <a:rPr lang="en-US" sz="1600" dirty="0"/>
              <a:t>, 2015, vol. 62, 193-216.</a:t>
            </a:r>
            <a:endParaRPr lang="de-DE" sz="1600" dirty="0"/>
          </a:p>
          <a:p>
            <a:pPr marL="0" lvl="0" indent="0">
              <a:buNone/>
            </a:pPr>
            <a:r>
              <a:rPr lang="en-GB" sz="1600" dirty="0" smtClean="0"/>
              <a:t> </a:t>
            </a:r>
          </a:p>
          <a:p>
            <a:pPr marL="0" indent="0">
              <a:buNone/>
            </a:pPr>
            <a:r>
              <a:rPr lang="en-GB" sz="1600" dirty="0" smtClean="0"/>
              <a:t>N. Dodig, H. </a:t>
            </a:r>
            <a:r>
              <a:rPr lang="en-GB" sz="1600" dirty="0"/>
              <a:t>Herr, </a:t>
            </a:r>
            <a:r>
              <a:rPr lang="en-US" sz="1600" dirty="0"/>
              <a:t>: Financial Crises Leading to Stagnation – Selected Historical Case Studies, in: E. Hein, D. Detzer, N. Dodig (eds.), The Demise of Finance-dominated Capitalism, Cheltenham, Edward </a:t>
            </a:r>
            <a:r>
              <a:rPr lang="en-US" sz="1600" dirty="0" smtClean="0"/>
              <a:t>Elgar 2015.</a:t>
            </a:r>
            <a:endParaRPr lang="de-DE" sz="16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808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29371"/>
            <a:ext cx="10363200" cy="1143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</a:rPr>
              <a:t>Supplementary material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8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 idx="4294967295"/>
          </p:nvPr>
        </p:nvSpPr>
        <p:spPr>
          <a:xfrm>
            <a:off x="0" y="200025"/>
            <a:ext cx="12192000" cy="942975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/>
            <a:r>
              <a:rPr lang="en-GB" alt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Policies against the crisis from 2010  - three big mistakes 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sz="quarter" idx="4294967295"/>
          </p:nvPr>
        </p:nvSpPr>
        <p:spPr>
          <a:xfrm>
            <a:off x="0" y="1059255"/>
            <a:ext cx="12192000" cy="5703684"/>
          </a:xfrm>
        </p:spPr>
        <p:txBody>
          <a:bodyPr>
            <a:normAutofit fontScale="70000" lnSpcReduction="20000"/>
          </a:bodyPr>
          <a:lstStyle/>
          <a:p>
            <a:pPr marL="320040" lvl="1" indent="0">
              <a:buNone/>
            </a:pPr>
            <a:endParaRPr lang="en-US" altLang="de-DE" sz="22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>
                <a:solidFill>
                  <a:srgbClr val="FF0000"/>
                </a:solidFill>
                <a:ea typeface="ＭＳ Ｐゴシック" pitchFamily="34" charset="-128"/>
              </a:rPr>
              <a:t>One-sided Internal devaluation of current account deficit countries via cutting nominal wages</a:t>
            </a:r>
          </a:p>
          <a:p>
            <a:pPr lvl="2">
              <a:lnSpc>
                <a:spcPct val="90000"/>
              </a:lnSpc>
            </a:pPr>
            <a:r>
              <a:rPr lang="en-US" altLang="de-DE" sz="2000" dirty="0" smtClean="0">
                <a:ea typeface="ＭＳ Ｐゴシック" pitchFamily="34" charset="-128"/>
              </a:rPr>
              <a:t>No symmetric adjustment with substantially </a:t>
            </a:r>
            <a:r>
              <a:rPr lang="en-GB" altLang="de-DE" sz="2000" dirty="0" smtClean="0">
                <a:ea typeface="ＭＳ Ｐゴシック" pitchFamily="34" charset="-128"/>
              </a:rPr>
              <a:t>higher wage increases in Germany and other surplus countries</a:t>
            </a:r>
          </a:p>
          <a:p>
            <a:pPr lvl="2">
              <a:lnSpc>
                <a:spcPct val="90000"/>
              </a:lnSpc>
            </a:pPr>
            <a:r>
              <a:rPr lang="en-GB" altLang="de-DE" dirty="0" smtClean="0">
                <a:ea typeface="ＭＳ Ｐゴシック" pitchFamily="34" charset="-128"/>
              </a:rPr>
              <a:t>Deflation in crisis countries increased the real debt burden (no lesson learned from the Great Depression in the 1930s)</a:t>
            </a:r>
          </a:p>
          <a:p>
            <a:pPr lvl="2">
              <a:lnSpc>
                <a:spcPct val="90000"/>
              </a:lnSpc>
            </a:pPr>
            <a:r>
              <a:rPr lang="en-GB" altLang="de-DE" dirty="0" smtClean="0">
                <a:ea typeface="ＭＳ Ｐゴシック" pitchFamily="34" charset="-128"/>
              </a:rPr>
              <a:t>Not much as a surprise this policies pushed the EMU in a deflationary constellation</a:t>
            </a:r>
          </a:p>
          <a:p>
            <a:pPr lvl="2">
              <a:lnSpc>
                <a:spcPct val="90000"/>
              </a:lnSpc>
            </a:pPr>
            <a:r>
              <a:rPr lang="en-GB" altLang="de-DE" dirty="0" smtClean="0">
                <a:ea typeface="ＭＳ Ｐゴシック" pitchFamily="34" charset="-128"/>
              </a:rPr>
              <a:t>Right and left hand of the ECB obviously did not know what they did</a:t>
            </a:r>
          </a:p>
          <a:p>
            <a:pPr lvl="2">
              <a:lnSpc>
                <a:spcPct val="90000"/>
              </a:lnSpc>
            </a:pPr>
            <a:endParaRPr lang="en-GB" altLang="de-DE" sz="20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de-DE" sz="2400" dirty="0" smtClean="0">
                <a:solidFill>
                  <a:srgbClr val="FF0000"/>
                </a:solidFill>
                <a:ea typeface="ＭＳ Ｐゴシック" pitchFamily="34" charset="-128"/>
              </a:rPr>
              <a:t>Brutal fiscal austerity</a:t>
            </a:r>
          </a:p>
          <a:p>
            <a:pPr lvl="2">
              <a:lnSpc>
                <a:spcPct val="90000"/>
              </a:lnSpc>
            </a:pPr>
            <a:r>
              <a:rPr lang="en-GB" altLang="de-DE" sz="2000" dirty="0" smtClean="0">
                <a:ea typeface="ＭＳ Ｐゴシック" pitchFamily="34" charset="-128"/>
              </a:rPr>
              <a:t>Cut demand in a situation of a lack of demand will lead to bigger and bigger crisis (usually this learn economic students in the second semester)</a:t>
            </a:r>
          </a:p>
          <a:p>
            <a:pPr lvl="2">
              <a:lnSpc>
                <a:spcPct val="90000"/>
              </a:lnSpc>
            </a:pPr>
            <a:r>
              <a:rPr lang="en-GB" altLang="de-DE" dirty="0" smtClean="0">
                <a:ea typeface="ＭＳ Ｐゴシック" pitchFamily="34" charset="-128"/>
              </a:rPr>
              <a:t>Budget and debt targets could not be achieved</a:t>
            </a:r>
          </a:p>
          <a:p>
            <a:pPr marL="594360" lvl="2" indent="0">
              <a:lnSpc>
                <a:spcPct val="90000"/>
              </a:lnSpc>
              <a:buNone/>
            </a:pPr>
            <a:endParaRPr lang="en-GB" altLang="de-DE" sz="2000" dirty="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de-DE" dirty="0" smtClean="0">
                <a:solidFill>
                  <a:srgbClr val="FF0000"/>
                </a:solidFill>
                <a:ea typeface="ＭＳ Ｐゴシック" pitchFamily="34" charset="-128"/>
              </a:rPr>
              <a:t>Enforcement of structural reforms – what kind of reforms?</a:t>
            </a:r>
          </a:p>
          <a:p>
            <a:pPr lvl="2">
              <a:lnSpc>
                <a:spcPct val="90000"/>
              </a:lnSpc>
            </a:pPr>
            <a:r>
              <a:rPr lang="en-US" altLang="de-DE" dirty="0" smtClean="0">
                <a:ea typeface="ＭＳ Ｐゴシック" pitchFamily="34" charset="-128"/>
              </a:rPr>
              <a:t>There are different visions of structural reforms</a:t>
            </a:r>
          </a:p>
          <a:p>
            <a:pPr lvl="3">
              <a:lnSpc>
                <a:spcPct val="90000"/>
              </a:lnSpc>
            </a:pPr>
            <a:r>
              <a:rPr lang="en-US" altLang="de-DE" dirty="0" smtClean="0">
                <a:ea typeface="ＭＳ Ｐゴシック" pitchFamily="34" charset="-128"/>
              </a:rPr>
              <a:t>Troika: deregulation</a:t>
            </a:r>
            <a:r>
              <a:rPr lang="en-US" altLang="de-DE" dirty="0">
                <a:ea typeface="ＭＳ Ｐゴシック" pitchFamily="34" charset="-128"/>
              </a:rPr>
              <a:t>, </a:t>
            </a:r>
            <a:r>
              <a:rPr lang="en-US" altLang="de-DE" dirty="0" err="1">
                <a:ea typeface="ＭＳ Ｐゴシック" pitchFamily="34" charset="-128"/>
              </a:rPr>
              <a:t>liberalisation</a:t>
            </a:r>
            <a:r>
              <a:rPr lang="en-US" altLang="de-DE" dirty="0">
                <a:ea typeface="ＭＳ Ｐゴシック" pitchFamily="34" charset="-128"/>
              </a:rPr>
              <a:t> and</a:t>
            </a:r>
            <a:r>
              <a:rPr lang="en-GB" altLang="de-DE" dirty="0">
                <a:ea typeface="ＭＳ Ｐゴシック" pitchFamily="34" charset="-128"/>
              </a:rPr>
              <a:t> </a:t>
            </a:r>
            <a:r>
              <a:rPr lang="en-GB" altLang="de-DE" dirty="0" smtClean="0">
                <a:ea typeface="ＭＳ Ｐゴシック" pitchFamily="34" charset="-128"/>
              </a:rPr>
              <a:t>privatisation</a:t>
            </a:r>
            <a:r>
              <a:rPr lang="en-GB" altLang="de-DE" dirty="0"/>
              <a:t> </a:t>
            </a:r>
            <a:r>
              <a:rPr lang="en-GB" dirty="0" smtClean="0"/>
              <a:t>– the old failed Washington Consensus was Troika’s guideline</a:t>
            </a:r>
          </a:p>
          <a:p>
            <a:pPr lvl="3">
              <a:lnSpc>
                <a:spcPct val="90000"/>
              </a:lnSpc>
            </a:pPr>
            <a:r>
              <a:rPr lang="en-GB" dirty="0" smtClean="0"/>
              <a:t>Reduce tax evasion, fair burden sharing, institutions for macroeconomic coordination, etc. was not part of the adjustment programme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Countries under the Troika lost all democratic rights</a:t>
            </a:r>
          </a:p>
          <a:p>
            <a:pPr lvl="2">
              <a:lnSpc>
                <a:spcPct val="90000"/>
              </a:lnSpc>
            </a:pPr>
            <a:endParaRPr lang="en-GB" dirty="0" smtClean="0"/>
          </a:p>
          <a:p>
            <a:pPr marL="320040" lvl="1" indent="0" eaLnBrk="1" hangingPunct="1">
              <a:lnSpc>
                <a:spcPct val="90000"/>
              </a:lnSpc>
              <a:buNone/>
            </a:pPr>
            <a:endParaRPr lang="en-GB" altLang="de-DE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GB" sz="3200" dirty="0">
                <a:solidFill>
                  <a:srgbClr val="002060"/>
                </a:solidFill>
              </a:rPr>
              <a:t>There were no policies included to stimulate </a:t>
            </a:r>
            <a:r>
              <a:rPr lang="en-GB" sz="3200" dirty="0" smtClean="0">
                <a:solidFill>
                  <a:srgbClr val="002060"/>
                </a:solidFill>
              </a:rPr>
              <a:t>demand, for example investment and consumption</a:t>
            </a:r>
          </a:p>
          <a:p>
            <a:pPr lvl="1">
              <a:lnSpc>
                <a:spcPct val="90000"/>
              </a:lnSpc>
            </a:pPr>
            <a:r>
              <a:rPr lang="en-GB" altLang="de-DE" sz="3200" dirty="0" smtClean="0">
                <a:solidFill>
                  <a:srgbClr val="002060"/>
                </a:solidFill>
                <a:ea typeface="ＭＳ Ｐゴシック" pitchFamily="34" charset="-128"/>
              </a:rPr>
              <a:t>It was a completely asymmetric adjustment process maximising costs in crisis countries</a:t>
            </a:r>
          </a:p>
          <a:p>
            <a:pPr lvl="1">
              <a:lnSpc>
                <a:spcPct val="90000"/>
              </a:lnSpc>
            </a:pPr>
            <a:r>
              <a:rPr lang="en-GB" altLang="de-DE" sz="3200" dirty="0" smtClean="0">
                <a:solidFill>
                  <a:srgbClr val="002060"/>
                </a:solidFill>
                <a:ea typeface="ＭＳ Ｐゴシック" pitchFamily="34" charset="-128"/>
              </a:rPr>
              <a:t>Not the faintest idea that a monetary union is a system with interdependences</a:t>
            </a:r>
          </a:p>
          <a:p>
            <a:pPr eaLnBrk="1" hangingPunct="1">
              <a:lnSpc>
                <a:spcPct val="90000"/>
              </a:lnSpc>
            </a:pPr>
            <a:endParaRPr lang="en-GB" altLang="en-US" sz="27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1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217284" y="120729"/>
            <a:ext cx="10363200" cy="114300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Real GDP 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growth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rates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, 2000-2014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14746656"/>
              </p:ext>
            </p:extLst>
          </p:nvPr>
        </p:nvGraphicFramePr>
        <p:xfrm>
          <a:off x="0" y="1403350"/>
          <a:ext cx="10515600" cy="486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838200" y="6334122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Source: AMECO </a:t>
            </a:r>
            <a:r>
              <a:rPr lang="de-DE" sz="1600" dirty="0"/>
              <a:t>D</a:t>
            </a:r>
            <a:r>
              <a:rPr lang="de-DE" sz="1600" dirty="0" smtClean="0"/>
              <a:t>atabase (2015) 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0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12192000" cy="1143000"/>
          </a:xfrm>
          <a:solidFill>
            <a:srgbClr val="C00000"/>
          </a:solidFill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  <a:t>European Central Bank as the </a:t>
            </a:r>
            <a:r>
              <a:rPr lang="en-GB" sz="3600" dirty="0" err="1">
                <a:solidFill>
                  <a:schemeClr val="bg1"/>
                </a:solidFill>
                <a:latin typeface="Arial Black" panose="020B0A04020102020204" pitchFamily="34" charset="0"/>
              </a:rPr>
              <a:t>reluctened</a:t>
            </a:r>
            <a: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  <a:t> rescuer of the Euro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24419" y="1484313"/>
            <a:ext cx="1094316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39184" y="1671640"/>
            <a:ext cx="114257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eaLnBrk="1" hangingPunct="1">
              <a:spcBef>
                <a:spcPct val="50000"/>
              </a:spcBef>
              <a:defRPr/>
            </a:pPr>
            <a:r>
              <a:rPr lang="en-GB" altLang="de-DE" sz="3600" dirty="0" smtClean="0"/>
              <a:t> ECB took much too late over the function of lender of last resort for public households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"The </a:t>
            </a:r>
            <a:r>
              <a:rPr lang="en-US" sz="3600" b="1" dirty="0">
                <a:solidFill>
                  <a:srgbClr val="C00000"/>
                </a:solidFill>
              </a:rPr>
              <a:t>ECB</a:t>
            </a:r>
            <a:r>
              <a:rPr lang="en-US" sz="3600" dirty="0">
                <a:solidFill>
                  <a:srgbClr val="C00000"/>
                </a:solidFill>
              </a:rPr>
              <a:t> is ready to do </a:t>
            </a:r>
            <a:r>
              <a:rPr lang="en-US" sz="3600" b="1" dirty="0">
                <a:solidFill>
                  <a:srgbClr val="C00000"/>
                </a:solidFill>
              </a:rPr>
              <a:t>whatever it takes</a:t>
            </a:r>
            <a:r>
              <a:rPr lang="en-US" sz="3600" dirty="0">
                <a:solidFill>
                  <a:srgbClr val="C00000"/>
                </a:solidFill>
              </a:rPr>
              <a:t> to preserve the Euro. And believe me, it will be enough</a:t>
            </a:r>
            <a:r>
              <a:rPr lang="en-US" sz="3600" dirty="0" smtClean="0">
                <a:solidFill>
                  <a:srgbClr val="C00000"/>
                </a:solidFill>
              </a:rPr>
              <a:t>.“ </a:t>
            </a:r>
            <a:r>
              <a:rPr lang="en-US" sz="3600" dirty="0" smtClean="0"/>
              <a:t>Mario </a:t>
            </a:r>
            <a:r>
              <a:rPr lang="en-US" sz="3600" dirty="0" err="1" smtClean="0"/>
              <a:t>Drahi</a:t>
            </a:r>
            <a:r>
              <a:rPr lang="en-US" sz="3600" dirty="0" smtClean="0"/>
              <a:t>, July 2012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altLang="de-DE" sz="3600" dirty="0" smtClean="0"/>
              <a:t>However, the ECB helps under the condition the country follows recommendations of the Troika</a:t>
            </a:r>
            <a:endParaRPr lang="en-GB" altLang="de-DE" sz="36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7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 idx="4294967295"/>
          </p:nvPr>
        </p:nvSpPr>
        <p:spPr>
          <a:xfrm>
            <a:off x="0" y="99589"/>
            <a:ext cx="12192000" cy="150287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GB" altLang="de-DE" sz="3600" kern="12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ECB financed capital flight and current account deficits in crisis countries when capital imports stopped (TARGET II balances</a:t>
            </a:r>
            <a:r>
              <a:rPr lang="en-GB" altLang="de-DE" sz="3600" kern="1200" dirty="0" smtClean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)</a:t>
            </a:r>
            <a:endParaRPr lang="en-GB" altLang="en-US" dirty="0" smtClean="0"/>
          </a:p>
        </p:txBody>
      </p:sp>
      <p:graphicFrame>
        <p:nvGraphicFramePr>
          <p:cNvPr id="7" name="Diagramm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88478336"/>
              </p:ext>
            </p:extLst>
          </p:nvPr>
        </p:nvGraphicFramePr>
        <p:xfrm>
          <a:off x="117695" y="1765426"/>
          <a:ext cx="12074305" cy="4365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TextBox 1"/>
          <p:cNvSpPr txBox="1">
            <a:spLocks noChangeArrowheads="1"/>
          </p:cNvSpPr>
          <p:nvPr/>
        </p:nvSpPr>
        <p:spPr bwMode="auto">
          <a:xfrm>
            <a:off x="624419" y="6165853"/>
            <a:ext cx="1094316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000">
                <a:latin typeface="Arial" charset="0"/>
                <a:cs typeface="Arial" charset="0"/>
              </a:rPr>
              <a:t>Source: Institute of Empirical Economic Research (2014) based on Individual Central Banks Data 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Inhaltsplatzhalter 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04675406"/>
              </p:ext>
            </p:extLst>
          </p:nvPr>
        </p:nvGraphicFramePr>
        <p:xfrm>
          <a:off x="1774479" y="656753"/>
          <a:ext cx="8001000" cy="600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Macrobond document" r:id="rId3" imgW="7620000" imgH="5715000" progId="">
                  <p:embed/>
                </p:oleObj>
              </mc:Choice>
              <mc:Fallback>
                <p:oleObj name="Macrobond document" r:id="rId3" imgW="7620000" imgH="57150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479" y="656753"/>
                        <a:ext cx="8001000" cy="600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6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20729"/>
            <a:ext cx="12192000" cy="820831"/>
          </a:xfrm>
          <a:solidFill>
            <a:srgbClr val="C00000"/>
          </a:solidFill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de-DE" sz="3200" kern="12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Labour </a:t>
            </a:r>
            <a:r>
              <a:rPr lang="de-DE" sz="3200" kern="1200" dirty="0" err="1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productivity</a:t>
            </a:r>
            <a:r>
              <a:rPr lang="en-US" sz="3200" kern="12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,</a:t>
            </a:r>
            <a:r>
              <a:rPr lang="de-DE" sz="3200" kern="12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 2000-2013 (</a:t>
            </a:r>
            <a:r>
              <a:rPr lang="de-DE" sz="3200" kern="1200" dirty="0" err="1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index</a:t>
            </a:r>
            <a:r>
              <a:rPr lang="de-DE" sz="3200" kern="12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 2000=100)*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14277529"/>
              </p:ext>
            </p:extLst>
          </p:nvPr>
        </p:nvGraphicFramePr>
        <p:xfrm>
          <a:off x="-1" y="1086416"/>
          <a:ext cx="12104483" cy="5090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838200" y="6124264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Source: </a:t>
            </a:r>
            <a:r>
              <a:rPr lang="en-US" altLang="de-DE" sz="1600" dirty="0"/>
              <a:t>Author´s calculation based </a:t>
            </a:r>
            <a:r>
              <a:rPr lang="en-US" altLang="de-DE" sz="1600" dirty="0" smtClean="0"/>
              <a:t>on OECD Statistics</a:t>
            </a:r>
            <a:r>
              <a:rPr lang="de-DE" sz="1600" dirty="0" smtClean="0"/>
              <a:t> (2015)</a:t>
            </a:r>
          </a:p>
          <a:p>
            <a:r>
              <a:rPr lang="de-DE" sz="1600" dirty="0" smtClean="0"/>
              <a:t>*</a:t>
            </a:r>
            <a:r>
              <a:rPr lang="en-US" sz="1600" dirty="0" smtClean="0"/>
              <a:t>Labour </a:t>
            </a:r>
            <a:r>
              <a:rPr lang="en-US" sz="1600" dirty="0"/>
              <a:t>productivity measured as GDP per person employed. </a:t>
            </a:r>
            <a:r>
              <a:rPr lang="de-DE" sz="1600" dirty="0" smtClean="0"/>
              <a:t> 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23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5"/>
          <p:cNvSpPr txBox="1">
            <a:spLocks noGrp="1"/>
          </p:cNvSpPr>
          <p:nvPr/>
        </p:nvSpPr>
        <p:spPr bwMode="auto">
          <a:xfrm>
            <a:off x="10033000" y="6624638"/>
            <a:ext cx="1549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0" hangingPunct="0"/>
            <a:fld id="{60DA17ED-3226-497E-BF85-F7CBA86CB35B}" type="slidenum">
              <a:rPr lang="en-US" altLang="en-US" sz="1200">
                <a:solidFill>
                  <a:schemeClr val="bg2"/>
                </a:solidFill>
                <a:latin typeface="Arial" charset="0"/>
              </a:rPr>
              <a:pPr algn="r" eaLnBrk="0" hangingPunct="0"/>
              <a:t>34</a:t>
            </a:fld>
            <a:endParaRPr lang="en-US" altLang="en-US" sz="12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8900" name="Rectangle 4"/>
          <p:cNvSpPr>
            <a:spLocks noChangeAspect="1" noChangeArrowheads="1"/>
          </p:cNvSpPr>
          <p:nvPr/>
        </p:nvSpPr>
        <p:spPr bwMode="auto">
          <a:xfrm>
            <a:off x="239184" y="142876"/>
            <a:ext cx="1104053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endParaRPr lang="en-GB" altLang="en-US" sz="24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7652" name="Textfeld 10"/>
          <p:cNvSpPr txBox="1">
            <a:spLocks noChangeArrowheads="1"/>
          </p:cNvSpPr>
          <p:nvPr/>
        </p:nvSpPr>
        <p:spPr bwMode="auto">
          <a:xfrm>
            <a:off x="527051" y="6381750"/>
            <a:ext cx="2499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US" altLang="en-US" sz="900" b="1">
                <a:latin typeface="Arial" charset="0"/>
              </a:rPr>
              <a:t>Sources: ECB, AMECO-Database, Ecowin.</a:t>
            </a:r>
          </a:p>
        </p:txBody>
      </p:sp>
      <p:pic>
        <p:nvPicPr>
          <p:cNvPr id="2765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3" y="404813"/>
            <a:ext cx="5300133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134" y="333375"/>
            <a:ext cx="5568951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086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12192000" cy="899137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en-GB" alt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Key </a:t>
            </a:r>
            <a:r>
              <a:rPr lang="en-GB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policies against the crisis in the EMU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2962" y="1525588"/>
            <a:ext cx="12029038" cy="5005387"/>
          </a:xfrm>
        </p:spPr>
        <p:txBody>
          <a:bodyPr>
            <a:normAutofit/>
          </a:bodyPr>
          <a:lstStyle/>
          <a:p>
            <a:r>
              <a:rPr lang="en-GB" altLang="en-US" dirty="0"/>
              <a:t>June 2010, founding of EFSF  (European Financial Stability Facility)</a:t>
            </a:r>
          </a:p>
          <a:p>
            <a:pPr lvl="1"/>
            <a:r>
              <a:rPr lang="en-GB" altLang="en-US" dirty="0"/>
              <a:t>Volume €440 billion </a:t>
            </a:r>
          </a:p>
          <a:p>
            <a:pPr lvl="1"/>
            <a:r>
              <a:rPr lang="en-GB" altLang="en-US" i="1" dirty="0"/>
              <a:t>IMF added €250 billion</a:t>
            </a:r>
          </a:p>
          <a:p>
            <a:pPr lvl="1"/>
            <a:r>
              <a:rPr lang="en-GB" altLang="en-US" i="1" dirty="0"/>
              <a:t>Forces countries to austerity measures and structural reforms</a:t>
            </a:r>
          </a:p>
          <a:p>
            <a:r>
              <a:rPr lang="en-GB" altLang="en-US" dirty="0"/>
              <a:t>2012 European Stability Mechanism (ESM) substitutes EFSF (volume €500 billion)</a:t>
            </a:r>
          </a:p>
          <a:p>
            <a:r>
              <a:rPr lang="en-GB" altLang="en-US" dirty="0"/>
              <a:t>Possibility of leveraging the EMS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3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 idx="4294967295"/>
          </p:nvPr>
        </p:nvSpPr>
        <p:spPr>
          <a:xfrm>
            <a:off x="0" y="217283"/>
            <a:ext cx="12192000" cy="982129"/>
          </a:xfrm>
          <a:solidFill>
            <a:srgbClr val="C00000"/>
          </a:solidFill>
        </p:spPr>
        <p:txBody>
          <a:bodyPr anchor="ctr">
            <a:noAutofit/>
          </a:bodyPr>
          <a:lstStyle/>
          <a:p>
            <a:pPr algn="l"/>
            <a:r>
              <a:rPr lang="en-GB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ECB bond purchases under the Securities Markets Programme (SMP) </a:t>
            </a:r>
            <a:endParaRPr lang="de-DE" alt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/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A6B1651-45F4-432A-B6A8-56306FC36E99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Fußzeilenplatzhalter 3"/>
          <p:cNvSpPr txBox="1">
            <a:spLocks/>
          </p:cNvSpPr>
          <p:nvPr/>
        </p:nvSpPr>
        <p:spPr>
          <a:xfrm>
            <a:off x="615952" y="6357939"/>
            <a:ext cx="8553449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400">
                <a:latin typeface="Verdana" pitchFamily="34" charset="0"/>
              </a:rPr>
              <a:t>Source: ECB (2012), Weekly Statements</a:t>
            </a:r>
            <a:endParaRPr lang="de-DE" altLang="en-US" sz="1400">
              <a:latin typeface="Verdana" pitchFamily="34" charset="0"/>
            </a:endParaRPr>
          </a:p>
        </p:txBody>
      </p:sp>
      <p:pic>
        <p:nvPicPr>
          <p:cNvPr id="48135" name="Picture 7" descr="ECB_SMP_Bond_Purch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84" y="1285592"/>
            <a:ext cx="10464800" cy="5072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9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28117"/>
            <a:ext cx="12192000" cy="1077218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</a:pPr>
            <a:r>
              <a:rPr lang="en-GB" altLang="en-US" sz="3200" dirty="0" smtClean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Money </a:t>
            </a:r>
            <a:r>
              <a:rPr lang="en-GB" altLang="en-US" sz="32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market interest rates in the USA and EMU </a:t>
            </a:r>
            <a:r>
              <a:rPr lang="en-GB" altLang="en-US" sz="3200" dirty="0" smtClean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2007-2013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54" y="1249942"/>
            <a:ext cx="11670823" cy="506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87637" y="2153365"/>
            <a:ext cx="2167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?????? Pro W3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3655" y="6318658"/>
            <a:ext cx="1088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</a:pPr>
            <a:r>
              <a:rPr lang="en-GB" altLang="en-US" dirty="0">
                <a:solidFill>
                  <a:srgbClr val="000000"/>
                </a:solidFill>
                <a:latin typeface="Times New Roman" pitchFamily="18" charset="0"/>
                <a:ea typeface="?????? Pro W3"/>
                <a:cs typeface="Times New Roman" pitchFamily="18" charset="0"/>
              </a:rPr>
              <a:t>* For ECB until October 2008 minimum bid rate. </a:t>
            </a:r>
            <a:r>
              <a:rPr lang="en-GB" altLang="en-US" dirty="0" smtClean="0">
                <a:solidFill>
                  <a:srgbClr val="000000"/>
                </a:solidFill>
                <a:latin typeface="Times New Roman" pitchFamily="18" charset="0"/>
                <a:ea typeface="?????? Pro W3"/>
                <a:cs typeface="Times New Roman" pitchFamily="18" charset="0"/>
              </a:rPr>
              <a:t>Source</a:t>
            </a:r>
            <a:r>
              <a:rPr lang="en-GB" altLang="en-US" dirty="0">
                <a:solidFill>
                  <a:srgbClr val="000000"/>
                </a:solidFill>
                <a:latin typeface="Times New Roman" pitchFamily="18" charset="0"/>
                <a:ea typeface="?????? Pro W3"/>
                <a:cs typeface="Times New Roman" pitchFamily="18" charset="0"/>
              </a:rPr>
              <a:t>: FED selected interest rates; ECB key interest rates. </a:t>
            </a:r>
            <a:endParaRPr lang="en-GB" alt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00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8" y="1414461"/>
            <a:ext cx="9696135" cy="495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465781" y="6372508"/>
            <a:ext cx="8734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Source: FED Data Download Program (2013), ECB Statistical Data Warehouse (2013</a:t>
            </a:r>
            <a:r>
              <a:rPr lang="en-GB" sz="1600" dirty="0" smtClean="0"/>
              <a:t>).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181070"/>
            <a:ext cx="12192000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</a:pPr>
            <a:r>
              <a:rPr lang="en-GB" sz="32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Total assets Fed and ECB, trillion national currencies, </a:t>
            </a:r>
            <a:r>
              <a:rPr lang="en-GB" sz="3200" dirty="0" smtClean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2003-2013</a:t>
            </a:r>
            <a:endParaRPr lang="en-GB" sz="3200" dirty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1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56942"/>
            <a:ext cx="12095429" cy="114300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Real GDP, 2000-2014 (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index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 2000=100)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38200" y="6334122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Source: AMECO </a:t>
            </a:r>
            <a:r>
              <a:rPr lang="de-DE" sz="1600" dirty="0"/>
              <a:t>D</a:t>
            </a:r>
            <a:r>
              <a:rPr lang="de-DE" sz="1600" dirty="0" smtClean="0"/>
              <a:t>atabase (2015) </a:t>
            </a:r>
            <a:endParaRPr lang="de-DE" sz="1600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500253"/>
              </p:ext>
            </p:extLst>
          </p:nvPr>
        </p:nvGraphicFramePr>
        <p:xfrm>
          <a:off x="838200" y="1378040"/>
          <a:ext cx="10276268" cy="4751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262550" y="165997"/>
            <a:ext cx="10363200" cy="1143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Unemployment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 rate, 2000-2014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24228210"/>
              </p:ext>
            </p:extLst>
          </p:nvPr>
        </p:nvGraphicFramePr>
        <p:xfrm>
          <a:off x="0" y="1377950"/>
          <a:ext cx="10515600" cy="479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838200" y="6334122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Source: AMECO </a:t>
            </a:r>
            <a:r>
              <a:rPr lang="de-DE" sz="1600" dirty="0"/>
              <a:t>D</a:t>
            </a:r>
            <a:r>
              <a:rPr lang="de-DE" sz="1600" dirty="0" smtClean="0"/>
              <a:t>atabase (2015) 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0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289711" y="202210"/>
            <a:ext cx="11516008" cy="1143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Inflation rate, 2000-2014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15049396"/>
              </p:ext>
            </p:extLst>
          </p:nvPr>
        </p:nvGraphicFramePr>
        <p:xfrm>
          <a:off x="516046" y="1465435"/>
          <a:ext cx="10927533" cy="4953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575650" y="6339872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Source: OECD </a:t>
            </a:r>
            <a:r>
              <a:rPr lang="de-DE" sz="1600" dirty="0" err="1" smtClean="0"/>
              <a:t>Statisics</a:t>
            </a:r>
            <a:r>
              <a:rPr lang="de-DE" sz="1600" dirty="0" smtClean="0"/>
              <a:t> (2015); </a:t>
            </a:r>
            <a:r>
              <a:rPr lang="de-DE" sz="1600" dirty="0" err="1" smtClean="0"/>
              <a:t>Eurostat</a:t>
            </a:r>
            <a:r>
              <a:rPr lang="de-DE" sz="1600" dirty="0" smtClean="0"/>
              <a:t> (2015) 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3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6743"/>
            <a:ext cx="12192000" cy="847725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/>
            <a:r>
              <a:rPr lang="en-GB" altLang="en-US" dirty="0">
                <a:solidFill>
                  <a:schemeClr val="bg1"/>
                </a:solidFill>
                <a:latin typeface="Arial Black" panose="020B0A04020102020204" pitchFamily="34" charset="0"/>
              </a:rPr>
              <a:t>The mislead construction of the EMU</a:t>
            </a:r>
            <a:endParaRPr lang="de-DE" alt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50479" y="1032096"/>
            <a:ext cx="11817790" cy="5667468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de-DE" sz="2800" b="1" dirty="0" smtClean="0">
                <a:ea typeface="ＭＳ Ｐゴシック" pitchFamily="34" charset="-128"/>
              </a:rPr>
              <a:t>European integration in the 1980s and 1990s as market radical project</a:t>
            </a:r>
          </a:p>
          <a:p>
            <a:pPr lvl="1" eaLnBrk="1" hangingPunct="1"/>
            <a:r>
              <a:rPr lang="en-GB" altLang="de-DE" sz="2000" dirty="0" smtClean="0">
                <a:cs typeface="Arial" charset="0"/>
              </a:rPr>
              <a:t>The slogan was “the market solves all problems” </a:t>
            </a:r>
          </a:p>
          <a:p>
            <a:pPr lvl="1"/>
            <a:r>
              <a:rPr lang="en-GB" altLang="de-DE" sz="2000" dirty="0">
                <a:cs typeface="Arial" charset="0"/>
              </a:rPr>
              <a:t>Supply side policy in the centre</a:t>
            </a:r>
          </a:p>
          <a:p>
            <a:pPr lvl="1"/>
            <a:r>
              <a:rPr lang="en-GB" altLang="de-DE" sz="2000" dirty="0">
                <a:cs typeface="Arial" charset="0"/>
              </a:rPr>
              <a:t>No project of a social Europe</a:t>
            </a:r>
            <a:endParaRPr lang="en-GB" altLang="de-DE" sz="2000" dirty="0" smtClean="0">
              <a:cs typeface="Arial" charset="0"/>
            </a:endParaRPr>
          </a:p>
          <a:p>
            <a:pPr lvl="1" eaLnBrk="1" hangingPunct="1"/>
            <a:r>
              <a:rPr lang="en-GB" altLang="de-DE" sz="2000" dirty="0" smtClean="0">
                <a:cs typeface="Arial" charset="0"/>
              </a:rPr>
              <a:t>Competition between different country specific institutions - with the danger of a race to the bottom </a:t>
            </a:r>
          </a:p>
          <a:p>
            <a:pPr eaLnBrk="1" hangingPunct="1"/>
            <a:r>
              <a:rPr lang="en-GB" altLang="de-DE" sz="2800" b="1" dirty="0" smtClean="0">
                <a:ea typeface="ＭＳ Ｐゴシック" pitchFamily="34" charset="-128"/>
              </a:rPr>
              <a:t>Illusion of a monetary union without political union</a:t>
            </a:r>
          </a:p>
          <a:p>
            <a:pPr lvl="1"/>
            <a:r>
              <a:rPr lang="en-GB" altLang="de-DE" sz="2000" dirty="0" smtClean="0">
                <a:cs typeface="Arial" charset="0"/>
              </a:rPr>
              <a:t>Monetary unions need state-like institutions to be stable</a:t>
            </a:r>
          </a:p>
          <a:p>
            <a:pPr lvl="1"/>
            <a:r>
              <a:rPr lang="en-GB" altLang="de-DE" sz="2000" dirty="0" smtClean="0">
                <a:cs typeface="Arial" charset="0"/>
              </a:rPr>
              <a:t>EMU </a:t>
            </a:r>
            <a:r>
              <a:rPr lang="en-GB" altLang="de-DE" sz="2000" dirty="0">
                <a:cs typeface="Arial" charset="0"/>
              </a:rPr>
              <a:t>as a project of elites and capital </a:t>
            </a:r>
            <a:endParaRPr lang="en-GB" altLang="de-DE" sz="2000" dirty="0" smtClean="0">
              <a:cs typeface="Arial" charset="0"/>
            </a:endParaRPr>
          </a:p>
          <a:p>
            <a:pPr lvl="1"/>
            <a:r>
              <a:rPr lang="en-GB" altLang="de-DE" sz="2000" dirty="0">
                <a:ea typeface="ＭＳ Ｐゴシック" pitchFamily="34" charset="-128"/>
              </a:rPr>
              <a:t>T</a:t>
            </a:r>
            <a:r>
              <a:rPr lang="en-GB" altLang="de-DE" sz="2000" dirty="0" smtClean="0">
                <a:ea typeface="ＭＳ Ｐゴシック" pitchFamily="34" charset="-128"/>
              </a:rPr>
              <a:t>he </a:t>
            </a:r>
            <a:r>
              <a:rPr lang="en-GB" altLang="de-DE" sz="2000" dirty="0" smtClean="0">
                <a:ea typeface="ＭＳ Ｐゴシック" pitchFamily="34" charset="-128"/>
              </a:rPr>
              <a:t>Maastricht treaty form 1992 had very week elements of building a European State, but even these were later forgotten</a:t>
            </a:r>
          </a:p>
          <a:p>
            <a:pPr lvl="2"/>
            <a:r>
              <a:rPr lang="en-GB" altLang="de-DE" sz="1800" dirty="0" smtClean="0">
                <a:ea typeface="ＭＳ Ｐゴシック" pitchFamily="34" charset="-128"/>
              </a:rPr>
              <a:t>Common foreign and  security policy</a:t>
            </a:r>
          </a:p>
          <a:p>
            <a:pPr lvl="2"/>
            <a:r>
              <a:rPr lang="en-GB" altLang="de-DE" sz="1800" dirty="0" smtClean="0">
                <a:ea typeface="ＭＳ Ｐゴシック" pitchFamily="34" charset="-128"/>
              </a:rPr>
              <a:t>Integration in the field of justice and home affairs</a:t>
            </a:r>
          </a:p>
          <a:p>
            <a:pPr lvl="1"/>
            <a:r>
              <a:rPr lang="en-GB" altLang="de-DE" sz="2000" dirty="0" smtClean="0">
                <a:ea typeface="ＭＳ Ｐゴシック" pitchFamily="34" charset="-128"/>
              </a:rPr>
              <a:t>Strengthening fiscal </a:t>
            </a:r>
            <a:r>
              <a:rPr lang="en-GB" altLang="de-DE" sz="2000" dirty="0" smtClean="0">
                <a:ea typeface="ＭＳ Ｐゴシック" pitchFamily="34" charset="-128"/>
              </a:rPr>
              <a:t>rules was in the centre beginning with the Stability </a:t>
            </a:r>
            <a:r>
              <a:rPr lang="en-GB" altLang="de-DE" sz="2000" dirty="0" smtClean="0">
                <a:ea typeface="ＭＳ Ｐゴシック" pitchFamily="34" charset="-128"/>
              </a:rPr>
              <a:t>and Growth Pact </a:t>
            </a:r>
            <a:r>
              <a:rPr lang="en-GB" altLang="de-DE" sz="2000" dirty="0" smtClean="0">
                <a:ea typeface="ＭＳ Ｐゴシック" pitchFamily="34" charset="-128"/>
              </a:rPr>
              <a:t>1998</a:t>
            </a:r>
            <a:endParaRPr lang="en-GB" altLang="de-DE" sz="2000" dirty="0" smtClean="0">
              <a:ea typeface="ＭＳ Ｐゴシック" pitchFamily="34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702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99588"/>
            <a:ext cx="12192000" cy="1738265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/>
            <a:r>
              <a:rPr lang="en-GB" sz="3600" dirty="0">
                <a:latin typeface="Arial Black" panose="020B0A04020102020204" pitchFamily="34" charset="0"/>
              </a:rPr>
              <a:t>Example of lack of institutions in the EMU</a:t>
            </a:r>
            <a:br>
              <a:rPr lang="en-GB" sz="3600" dirty="0">
                <a:latin typeface="Arial Black" panose="020B0A04020102020204" pitchFamily="34" charset="0"/>
              </a:rPr>
            </a:br>
            <a:r>
              <a:rPr lang="en-GB" sz="3600" dirty="0">
                <a:solidFill>
                  <a:schemeClr val="bg1"/>
                </a:solidFill>
                <a:latin typeface="Arial Black" panose="020B0A04020102020204" pitchFamily="34" charset="0"/>
              </a:rPr>
              <a:t>Wage coordination and incoherent crisis management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81481" y="2046272"/>
            <a:ext cx="11887199" cy="4572000"/>
          </a:xfrm>
        </p:spPr>
        <p:txBody>
          <a:bodyPr>
            <a:normAutofit/>
          </a:bodyPr>
          <a:lstStyle/>
          <a:p>
            <a:r>
              <a:rPr lang="en-GB" altLang="de-DE" sz="3000" dirty="0" smtClean="0">
                <a:cs typeface="Arial" charset="0"/>
              </a:rPr>
              <a:t>A monetary union needs wage co-ordination of the different regions in the union</a:t>
            </a:r>
          </a:p>
          <a:p>
            <a:r>
              <a:rPr lang="en-GB" altLang="de-DE" sz="3000" dirty="0" smtClean="0">
                <a:cs typeface="Arial" charset="0"/>
              </a:rPr>
              <a:t>Without the instrument of the exchange rate wage and productivity development becomes important for regional price competitiveness</a:t>
            </a:r>
          </a:p>
          <a:p>
            <a:r>
              <a:rPr lang="en-GB" altLang="de-DE" sz="3000" dirty="0" smtClean="0">
                <a:cs typeface="Arial" charset="0"/>
              </a:rPr>
              <a:t>Not to change price competitiveness regional wages should increase according to the following formula: </a:t>
            </a:r>
          </a:p>
          <a:p>
            <a:pPr marL="457200" lvl="1" indent="0">
              <a:buNone/>
            </a:pPr>
            <a:r>
              <a:rPr lang="en-GB" altLang="de-DE" i="1" dirty="0" smtClean="0">
                <a:cs typeface="Arial" charset="0"/>
              </a:rPr>
              <a:t>increase in nominal wages = increase of regional productivity + increase of trend productivity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63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26749"/>
            <a:ext cx="12192000" cy="1104522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Nominal 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wages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, 2000-2014 (</a:t>
            </a:r>
            <a:r>
              <a:rPr lang="de-DE" dirty="0" err="1">
                <a:solidFill>
                  <a:schemeClr val="bg1"/>
                </a:solidFill>
                <a:latin typeface="Arial Black" panose="020B0A04020102020204" pitchFamily="34" charset="0"/>
              </a:rPr>
              <a:t>index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 2000=100)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12212413"/>
              </p:ext>
            </p:extLst>
          </p:nvPr>
        </p:nvGraphicFramePr>
        <p:xfrm>
          <a:off x="-1" y="1363663"/>
          <a:ext cx="12077324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838200" y="6334122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Source: </a:t>
            </a:r>
            <a:r>
              <a:rPr lang="en-US" altLang="de-DE" sz="1600" dirty="0"/>
              <a:t>Author´s calculation based on </a:t>
            </a:r>
            <a:r>
              <a:rPr lang="de-DE" sz="1600" dirty="0" smtClean="0"/>
              <a:t>AMECO Database (2015) 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4C4-793B-4AD7-A935-0C16A5E4C5F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7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e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Kante">
    <a:majorFont>
      <a:latin typeface="Garamond"/>
      <a:ea typeface=""/>
      <a:cs typeface="Arial"/>
    </a:majorFont>
    <a:minorFont>
      <a:latin typeface="Arial"/>
      <a:ea typeface=""/>
      <a:cs typeface="Arial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1959</Words>
  <Application>Microsoft Office PowerPoint</Application>
  <PresentationFormat>Benutzerdefiniert</PresentationFormat>
  <Paragraphs>244</Paragraphs>
  <Slides>38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0" baseType="lpstr">
      <vt:lpstr>Larissa</vt:lpstr>
      <vt:lpstr>Macrobond document</vt:lpstr>
      <vt:lpstr>The challenges of building the European Monetary Union Summer School 2015</vt:lpstr>
      <vt:lpstr>Structure</vt:lpstr>
      <vt:lpstr>Real GDP growth rates, 2000-2014</vt:lpstr>
      <vt:lpstr>Real GDP, 2000-2014 (index 2000=100)</vt:lpstr>
      <vt:lpstr>Unemployment rate, 2000-2014</vt:lpstr>
      <vt:lpstr>Inflation rate, 2000-2014</vt:lpstr>
      <vt:lpstr>The mislead construction of the EMU</vt:lpstr>
      <vt:lpstr>Example of lack of institutions in the EMU Wage coordination and incoherent crisis management</vt:lpstr>
      <vt:lpstr>Nominal wages, 2000-2014 (index 2000=100)</vt:lpstr>
      <vt:lpstr>Nominal unit labour costs, 2000-2014 (index 2000=100)</vt:lpstr>
      <vt:lpstr>PowerPoint-Präsentation</vt:lpstr>
      <vt:lpstr>Current Account Balances in % of GDP</vt:lpstr>
      <vt:lpstr>EMU current account in per cent of EMU GDP</vt:lpstr>
      <vt:lpstr>How to solve dysfunctional wage developments and current account imbalances in the EMU?</vt:lpstr>
      <vt:lpstr>Example of lack of institutions in the EMU Lack of fiscal co-ordination and anti-cyclical policy</vt:lpstr>
      <vt:lpstr>Budget deficit/surplus in % of GDP, 2000-2014</vt:lpstr>
      <vt:lpstr>Government debt in % of GDP, 2000-2014</vt:lpstr>
      <vt:lpstr>Why austerity policy – especially pushed by Germany?</vt:lpstr>
      <vt:lpstr>Example of no coherent regulation of the financial system No sufficient regulation of the financial system</vt:lpstr>
      <vt:lpstr>Short-term policies in the EMU</vt:lpstr>
      <vt:lpstr>Long-term reform options in the EMU / Institution building</vt:lpstr>
      <vt:lpstr>Fiscal union</vt:lpstr>
      <vt:lpstr>Wage co-ordination</vt:lpstr>
      <vt:lpstr>Financial market regulation</vt:lpstr>
      <vt:lpstr>Social union</vt:lpstr>
      <vt:lpstr>PowerPoint-Präsentation</vt:lpstr>
      <vt:lpstr>Literature</vt:lpstr>
      <vt:lpstr>Supplementary material</vt:lpstr>
      <vt:lpstr>Policies against the crisis from 2010  - three big mistakes </vt:lpstr>
      <vt:lpstr>European Central Bank as the reluctened rescuer of the Euro</vt:lpstr>
      <vt:lpstr>ECB financed capital flight and current account deficits in crisis countries when capital imports stopped (TARGET II balances)</vt:lpstr>
      <vt:lpstr>PowerPoint-Präsentation</vt:lpstr>
      <vt:lpstr>Labour productivity, 2000-2013 (index 2000=100)*</vt:lpstr>
      <vt:lpstr>PowerPoint-Präsentation</vt:lpstr>
      <vt:lpstr>Key policies against the crisis in the EMU</vt:lpstr>
      <vt:lpstr>ECB bond purchases under the Securities Markets Programme (SMP)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Greece</dc:title>
  <dc:creator>Helen</dc:creator>
  <cp:lastModifiedBy>Herr</cp:lastModifiedBy>
  <cp:revision>113</cp:revision>
  <dcterms:created xsi:type="dcterms:W3CDTF">2015-03-08T23:38:12Z</dcterms:created>
  <dcterms:modified xsi:type="dcterms:W3CDTF">2015-07-18T08:06:07Z</dcterms:modified>
</cp:coreProperties>
</file>