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73" r:id="rId3"/>
    <p:sldId id="326" r:id="rId4"/>
    <p:sldId id="327" r:id="rId5"/>
    <p:sldId id="283" r:id="rId6"/>
    <p:sldId id="264" r:id="rId7"/>
    <p:sldId id="274" r:id="rId8"/>
    <p:sldId id="275" r:id="rId9"/>
    <p:sldId id="265" r:id="rId10"/>
    <p:sldId id="276" r:id="rId11"/>
    <p:sldId id="277" r:id="rId12"/>
    <p:sldId id="333" r:id="rId13"/>
    <p:sldId id="280" r:id="rId14"/>
    <p:sldId id="281" r:id="rId15"/>
    <p:sldId id="282" r:id="rId16"/>
    <p:sldId id="328" r:id="rId17"/>
    <p:sldId id="286" r:id="rId18"/>
    <p:sldId id="322" r:id="rId19"/>
    <p:sldId id="288" r:id="rId20"/>
    <p:sldId id="289" r:id="rId21"/>
    <p:sldId id="290" r:id="rId22"/>
    <p:sldId id="287" r:id="rId23"/>
    <p:sldId id="291" r:id="rId24"/>
    <p:sldId id="279" r:id="rId25"/>
    <p:sldId id="292" r:id="rId26"/>
    <p:sldId id="293" r:id="rId27"/>
    <p:sldId id="284" r:id="rId28"/>
    <p:sldId id="294" r:id="rId29"/>
    <p:sldId id="329" r:id="rId30"/>
    <p:sldId id="303" r:id="rId31"/>
    <p:sldId id="296" r:id="rId32"/>
    <p:sldId id="297" r:id="rId33"/>
    <p:sldId id="298" r:id="rId34"/>
    <p:sldId id="299" r:id="rId35"/>
    <p:sldId id="300" r:id="rId36"/>
    <p:sldId id="301" r:id="rId37"/>
    <p:sldId id="330" r:id="rId38"/>
    <p:sldId id="302" r:id="rId39"/>
    <p:sldId id="304" r:id="rId40"/>
    <p:sldId id="307" r:id="rId41"/>
    <p:sldId id="309" r:id="rId42"/>
    <p:sldId id="305" r:id="rId43"/>
    <p:sldId id="311" r:id="rId44"/>
    <p:sldId id="310" r:id="rId45"/>
    <p:sldId id="312" r:id="rId46"/>
    <p:sldId id="313" r:id="rId47"/>
    <p:sldId id="314" r:id="rId48"/>
    <p:sldId id="315" r:id="rId49"/>
    <p:sldId id="317" r:id="rId50"/>
    <p:sldId id="318" r:id="rId51"/>
    <p:sldId id="319" r:id="rId52"/>
    <p:sldId id="323" r:id="rId53"/>
    <p:sldId id="320" r:id="rId54"/>
    <p:sldId id="306" r:id="rId55"/>
    <p:sldId id="308" r:id="rId56"/>
    <p:sldId id="324" r:id="rId57"/>
    <p:sldId id="325" r:id="rId58"/>
    <p:sldId id="331" r:id="rId59"/>
    <p:sldId id="285" r:id="rId60"/>
    <p:sldId id="332" r:id="rId61"/>
    <p:sldId id="334" r:id="rId6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宋体" panose="02010600030101010101" pitchFamily="2" charset="-122"/>
      <p:regular r:id="rId6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edeablogs.net/economia/?p=27263" TargetMode="Externa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edeablogs.net/economia/?p=27263" TargetMode="Externa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98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8992" y="1253613"/>
            <a:ext cx="3950208" cy="3259393"/>
          </a:xfrm>
        </p:spPr>
        <p:txBody>
          <a:bodyPr>
            <a:normAutofit fontScale="90000"/>
          </a:bodyPr>
          <a:lstStyle/>
          <a:p>
            <a:r>
              <a:rPr dirty="0" err="1"/>
              <a:t>Sanidad</a:t>
            </a:r>
            <a:r>
              <a:rPr dirty="0"/>
              <a:t> </a:t>
            </a:r>
            <a:r>
              <a:rPr dirty="0" err="1"/>
              <a:t>pública</a:t>
            </a:r>
            <a:r>
              <a:rPr dirty="0"/>
              <a:t>, ¿</a:t>
            </a:r>
            <a:r>
              <a:rPr dirty="0" err="1"/>
              <a:t>podemos</a:t>
            </a:r>
            <a:r>
              <a:rPr dirty="0"/>
              <a:t> </a:t>
            </a:r>
            <a:r>
              <a:rPr dirty="0" err="1"/>
              <a:t>permitirnos</a:t>
            </a:r>
            <a:r>
              <a:rPr dirty="0"/>
              <a:t> la </a:t>
            </a:r>
            <a:r>
              <a:rPr dirty="0" err="1"/>
              <a:t>sanidad</a:t>
            </a:r>
            <a:r>
              <a:rPr dirty="0"/>
              <a:t> que </a:t>
            </a:r>
            <a:r>
              <a:rPr dirty="0" err="1"/>
              <a:t>tenemos</a:t>
            </a:r>
            <a:r>
              <a:rPr dirty="0"/>
              <a:t>?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14549" y="5542588"/>
            <a:ext cx="6441310" cy="1078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smtClean="0"/>
              <a:t>Javier Padilla @javierpadillab </a:t>
            </a:r>
            <a:endParaRPr lang="es-ES" sz="2800" smtClean="0"/>
          </a:p>
          <a:p>
            <a:r>
              <a:rPr lang="es-ES" sz="2400" smtClean="0"/>
              <a:t>javithink@gmail.com</a:t>
            </a:r>
          </a:p>
          <a:p>
            <a:r>
              <a:rPr lang="es-ES" sz="2400" smtClean="0"/>
              <a:t>Bienvenida Gala @bienveg</a:t>
            </a:r>
            <a:endParaRPr lang="es-ES" sz="2800" dirty="0"/>
          </a:p>
        </p:txBody>
      </p:sp>
      <p:pic>
        <p:nvPicPr>
          <p:cNvPr id="58370" name="Picture 2" descr="Universidad de Verano - Instituto 25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726" cy="14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jess3.com/media/projects/374/JESS3_WHO_WhatIsHealth_Infographic_V6.5_A4_Spani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3" b="40615"/>
          <a:stretch/>
        </p:blipFill>
        <p:spPr bwMode="auto">
          <a:xfrm>
            <a:off x="287943" y="1043189"/>
            <a:ext cx="8568109" cy="42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91781" y="135334"/>
            <a:ext cx="655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Los fundamentos que queremos</a:t>
            </a:r>
            <a:endParaRPr lang="es-ES" sz="3600" dirty="0"/>
          </a:p>
        </p:txBody>
      </p:sp>
      <p:sp>
        <p:nvSpPr>
          <p:cNvPr id="6" name="5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28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jess3.com/media/projects/374/JESS3_WHO_WhatIsHealth_Infographic_V6.5_A4_Spani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0" b="1548"/>
          <a:stretch/>
        </p:blipFill>
        <p:spPr bwMode="auto">
          <a:xfrm>
            <a:off x="287945" y="1070075"/>
            <a:ext cx="8568109" cy="47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91781" y="135334"/>
            <a:ext cx="655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Los fundamentos que queremos</a:t>
            </a:r>
            <a:endParaRPr lang="es-ES" sz="3600" dirty="0"/>
          </a:p>
        </p:txBody>
      </p:sp>
      <p:sp>
        <p:nvSpPr>
          <p:cNvPr id="6" name="5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2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2591781" y="135334"/>
            <a:ext cx="655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Los fundamentos que queremos</a:t>
            </a:r>
            <a:endParaRPr lang="es-ES" sz="3600" dirty="0"/>
          </a:p>
        </p:txBody>
      </p:sp>
      <p:sp>
        <p:nvSpPr>
          <p:cNvPr id="6" name="5 Rectángulo"/>
          <p:cNvSpPr/>
          <p:nvPr/>
        </p:nvSpPr>
        <p:spPr>
          <a:xfrm>
            <a:off x="781665" y="977658"/>
            <a:ext cx="76839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/>
              <a:t>"... encontramos el problema urgente de extender la justicia a todos los ciudadanos del mundo, de desarrollar un modelo teórico de un mundo justo en su totalidad, donde los accidentes de nacimiento y de origen nacional no viciaran desde el principio y en todos los sentidos las opciones vitales de las personas. En la medida en que todas las grandes teorías occidentales de la justicia social parten del Estado-nación como una unidad básica, es probable que necesitemos también nuevas estructuras teóricas para pensar de forma adecuada este problema."</a:t>
            </a:r>
            <a:endParaRPr lang="es-ES" sz="22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0" y="4444663"/>
            <a:ext cx="3502375" cy="234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277032" y="4444663"/>
            <a:ext cx="451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Martha </a:t>
            </a:r>
            <a:r>
              <a:rPr lang="es-ES" dirty="0" err="1" smtClean="0"/>
              <a:t>Nussbaum</a:t>
            </a:r>
            <a:r>
              <a:rPr lang="es-ES" dirty="0" smtClean="0"/>
              <a:t>. Las fronteras de la justicia.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1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66059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23528" y="871222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</a:t>
            </a:r>
            <a:r>
              <a:rPr lang="es-ES" sz="3600" dirty="0" smtClean="0">
                <a:solidFill>
                  <a:schemeClr val="accent4">
                    <a:lumMod val="75000"/>
                  </a:schemeClr>
                </a:solidFill>
              </a:rPr>
              <a:t>Qué</a:t>
            </a:r>
            <a:r>
              <a:rPr lang="es-ES" dirty="0" smtClean="0"/>
              <a:t> incluye la cobertura sanitaria universal? ¿</a:t>
            </a:r>
            <a:r>
              <a:rPr lang="es-ES" sz="3600" dirty="0" smtClean="0">
                <a:solidFill>
                  <a:schemeClr val="accent4">
                    <a:lumMod val="75000"/>
                  </a:schemeClr>
                </a:solidFill>
              </a:rPr>
              <a:t>A quién </a:t>
            </a:r>
            <a:r>
              <a:rPr lang="es-ES" dirty="0" smtClean="0"/>
              <a:t>incluye? ¿</a:t>
            </a:r>
            <a:r>
              <a:rPr lang="es-ES" sz="3600" dirty="0" smtClean="0">
                <a:solidFill>
                  <a:schemeClr val="accent4">
                    <a:lumMod val="75000"/>
                  </a:schemeClr>
                </a:solidFill>
              </a:rPr>
              <a:t>Cuánto</a:t>
            </a:r>
            <a:r>
              <a:rPr lang="es-ES" dirty="0" smtClean="0"/>
              <a:t> debe pagar la población que acceda a los servicios?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814052" y="14259"/>
            <a:ext cx="732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La sostenibilidad del sistema sanitario</a:t>
            </a:r>
            <a:endParaRPr lang="es-ES" sz="3600" dirty="0"/>
          </a:p>
        </p:txBody>
      </p:sp>
      <p:sp>
        <p:nvSpPr>
          <p:cNvPr id="9" name="8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4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66059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03" y="1916832"/>
            <a:ext cx="61579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8" y="5809382"/>
            <a:ext cx="4102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23528" y="871222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</a:t>
            </a:r>
            <a:r>
              <a:rPr lang="es-ES" sz="3600" dirty="0" smtClean="0">
                <a:solidFill>
                  <a:schemeClr val="accent4">
                    <a:lumMod val="75000"/>
                  </a:schemeClr>
                </a:solidFill>
              </a:rPr>
              <a:t>Qué</a:t>
            </a:r>
            <a:r>
              <a:rPr lang="es-ES" dirty="0" smtClean="0"/>
              <a:t> incluye la cobertura sanitaria universal? ¿</a:t>
            </a:r>
            <a:r>
              <a:rPr lang="es-ES" sz="3600" dirty="0" smtClean="0">
                <a:solidFill>
                  <a:schemeClr val="accent4">
                    <a:lumMod val="75000"/>
                  </a:schemeClr>
                </a:solidFill>
              </a:rPr>
              <a:t>A quién </a:t>
            </a:r>
            <a:r>
              <a:rPr lang="es-ES" dirty="0" smtClean="0"/>
              <a:t>incluye? ¿</a:t>
            </a:r>
            <a:r>
              <a:rPr lang="es-ES" sz="3600" dirty="0" smtClean="0">
                <a:solidFill>
                  <a:schemeClr val="accent4">
                    <a:lumMod val="75000"/>
                  </a:schemeClr>
                </a:solidFill>
              </a:rPr>
              <a:t>Cuánto</a:t>
            </a:r>
            <a:r>
              <a:rPr lang="es-ES" dirty="0" smtClean="0"/>
              <a:t> debe pagar la población que acceda a los servicios?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814052" y="14259"/>
            <a:ext cx="732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La sostenibilidad del sistema sanitario</a:t>
            </a:r>
            <a:endParaRPr lang="es-ES" sz="3600" dirty="0"/>
          </a:p>
        </p:txBody>
      </p:sp>
      <p:sp>
        <p:nvSpPr>
          <p:cNvPr id="11" name="10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2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66059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23528" y="871222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¿Cómo caminar hacia la universalidad de forma equitativa y efectiva?</a:t>
            </a:r>
            <a:endParaRPr lang="es-E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71222"/>
            <a:ext cx="245566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2778690"/>
            <a:ext cx="5832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Tres aspectos fundamentales: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Categorizar los servicios según su prioridad, según criterios de coste-efectividad, beneficio a los más desprotegidos y protección del riesgo financiero.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Expandir la cobertura para todas las personas primero en los servicios de alta prioridad (incrementar pre-pagos, eliminar </a:t>
            </a:r>
            <a:r>
              <a:rPr lang="es-ES" sz="2000" dirty="0" err="1" smtClean="0"/>
              <a:t>co</a:t>
            </a:r>
            <a:r>
              <a:rPr lang="es-ES" sz="2000" dirty="0" smtClean="0"/>
              <a:t>-pagos).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Durante ese proceso, asegurarse de que los más desaventajados no se quedan fuera del sistema (cuidado con poblaciones rurales).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814052" y="14259"/>
            <a:ext cx="732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La sostenibilidad del sistema sanitario</a:t>
            </a:r>
            <a:endParaRPr lang="es-ES" sz="3600" dirty="0"/>
          </a:p>
        </p:txBody>
      </p:sp>
      <p:sp>
        <p:nvSpPr>
          <p:cNvPr id="11" name="10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8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111909" y="135334"/>
            <a:ext cx="603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Hoja de ruta.</a:t>
            </a:r>
            <a:endParaRPr lang="es-ES" sz="3600" dirty="0"/>
          </a:p>
        </p:txBody>
      </p:sp>
      <p:sp>
        <p:nvSpPr>
          <p:cNvPr id="5" name="4 Elipse"/>
          <p:cNvSpPr/>
          <p:nvPr/>
        </p:nvSpPr>
        <p:spPr>
          <a:xfrm>
            <a:off x="339213" y="1386348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53961" y="24678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39213" y="3490451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10 Elipse"/>
          <p:cNvSpPr/>
          <p:nvPr/>
        </p:nvSpPr>
        <p:spPr>
          <a:xfrm>
            <a:off x="339213" y="4527754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39212" y="5506064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7" name="6 Conector recto"/>
          <p:cNvCxnSpPr>
            <a:stCxn id="5" idx="6"/>
          </p:cNvCxnSpPr>
          <p:nvPr/>
        </p:nvCxnSpPr>
        <p:spPr>
          <a:xfrm flipV="1">
            <a:off x="988142" y="171081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988141" y="2812023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1002890" y="381491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988141" y="486696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1002890" y="5830527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061883" y="1202341"/>
            <a:ext cx="435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Principios y sostenibilidades.</a:t>
            </a:r>
            <a:endParaRPr lang="es-ES" sz="28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61883" y="2269140"/>
            <a:ext cx="619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económico del sistema sanitario</a:t>
            </a:r>
            <a:endParaRPr lang="es-ES" sz="2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046269" y="3291695"/>
            <a:ext cx="682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epidemiológico del sistema sanitario</a:t>
            </a:r>
            <a:endParaRPr lang="es-ES" sz="28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046269" y="4328998"/>
            <a:ext cx="567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político del sistema sanitario</a:t>
            </a:r>
            <a:endParaRPr lang="es-ES" sz="2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46269" y="5312223"/>
            <a:ext cx="2884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Despedida y cierre</a:t>
            </a: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1" y="3291694"/>
            <a:ext cx="9144000" cy="3566305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0" y="802021"/>
            <a:ext cx="9144000" cy="146711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77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209368" y="14259"/>
            <a:ext cx="793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económico</a:t>
            </a:r>
            <a:endParaRPr lang="es-ES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8" y="1002890"/>
            <a:ext cx="8104024" cy="504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31690" y="2182761"/>
            <a:ext cx="221226" cy="2816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0" y="6533534"/>
            <a:ext cx="3082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Fuente. </a:t>
            </a:r>
            <a:r>
              <a:rPr lang="es-ES" sz="1400" dirty="0" err="1" smtClean="0"/>
              <a:t>Health</a:t>
            </a:r>
            <a:r>
              <a:rPr lang="es-ES" sz="1400" dirty="0" smtClean="0"/>
              <a:t> at a </a:t>
            </a:r>
            <a:r>
              <a:rPr lang="es-ES" sz="1400" dirty="0" err="1" smtClean="0"/>
              <a:t>glance</a:t>
            </a:r>
            <a:r>
              <a:rPr lang="es-ES" sz="1400" dirty="0" smtClean="0"/>
              <a:t>. 2014. OCDE.</a:t>
            </a:r>
            <a:endParaRPr lang="es-ES" sz="1400" dirty="0"/>
          </a:p>
        </p:txBody>
      </p:sp>
      <p:sp>
        <p:nvSpPr>
          <p:cNvPr id="14" name="13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6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209368" y="14259"/>
            <a:ext cx="793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económico</a:t>
            </a:r>
            <a:endParaRPr lang="es-ES" sz="3600" dirty="0"/>
          </a:p>
        </p:txBody>
      </p:sp>
      <p:pic>
        <p:nvPicPr>
          <p:cNvPr id="13" name="Picture 2" descr="http://publicaysostenible.files.wordpress.com/2012/02/esperanza-de-vida-y-gasto-sanitario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"/>
          <a:stretch/>
        </p:blipFill>
        <p:spPr bwMode="auto">
          <a:xfrm>
            <a:off x="426767" y="881335"/>
            <a:ext cx="8496944" cy="5858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209368" y="14259"/>
            <a:ext cx="793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económico</a:t>
            </a:r>
            <a:endParaRPr lang="es-E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7" y="1135626"/>
            <a:ext cx="8645449" cy="511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311014" y="3392128"/>
            <a:ext cx="221226" cy="18140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6533534"/>
            <a:ext cx="3082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Fuente. </a:t>
            </a:r>
            <a:r>
              <a:rPr lang="es-ES" sz="1400" dirty="0" err="1" smtClean="0"/>
              <a:t>Health</a:t>
            </a:r>
            <a:r>
              <a:rPr lang="es-ES" sz="1400" dirty="0" smtClean="0"/>
              <a:t> at a </a:t>
            </a:r>
            <a:r>
              <a:rPr lang="es-ES" sz="1400" dirty="0" err="1" smtClean="0"/>
              <a:t>glance</a:t>
            </a:r>
            <a:r>
              <a:rPr lang="es-ES" sz="1400" dirty="0" smtClean="0"/>
              <a:t>. 2014. OCDE.</a:t>
            </a:r>
            <a:endParaRPr lang="es-ES" sz="1400" dirty="0"/>
          </a:p>
        </p:txBody>
      </p:sp>
      <p:sp>
        <p:nvSpPr>
          <p:cNvPr id="7" name="6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111909" y="135334"/>
            <a:ext cx="603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El lugar por donde empezar…</a:t>
            </a:r>
            <a:endParaRPr lang="es-E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06" y="2670535"/>
            <a:ext cx="5561091" cy="365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3678" y="1297857"/>
            <a:ext cx="2846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Los fundamentos que queremos</a:t>
            </a:r>
            <a:endParaRPr lang="es-ES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656005" y="1332269"/>
            <a:ext cx="3134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El oscuro debate de la sostenibilidad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193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209368" y="14259"/>
            <a:ext cx="793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económico</a:t>
            </a:r>
            <a:endParaRPr lang="es-E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" y="1771649"/>
            <a:ext cx="8320617" cy="41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931742" y="2434403"/>
            <a:ext cx="221226" cy="278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6533534"/>
            <a:ext cx="3082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Fuente. </a:t>
            </a:r>
            <a:r>
              <a:rPr lang="es-ES" sz="1400" dirty="0" err="1" smtClean="0"/>
              <a:t>Health</a:t>
            </a:r>
            <a:r>
              <a:rPr lang="es-ES" sz="1400" dirty="0" smtClean="0"/>
              <a:t> at a </a:t>
            </a:r>
            <a:r>
              <a:rPr lang="es-ES" sz="1400" dirty="0" err="1" smtClean="0"/>
              <a:t>glance</a:t>
            </a:r>
            <a:r>
              <a:rPr lang="es-ES" sz="1400" dirty="0" smtClean="0"/>
              <a:t>. 2014. OCDE.</a:t>
            </a:r>
            <a:endParaRPr lang="es-ES" sz="1400" dirty="0"/>
          </a:p>
        </p:txBody>
      </p:sp>
      <p:sp>
        <p:nvSpPr>
          <p:cNvPr id="8" name="7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84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209368" y="14259"/>
            <a:ext cx="793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económico</a:t>
            </a:r>
            <a:endParaRPr lang="es-E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0" y="1268361"/>
            <a:ext cx="8624399" cy="504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586747" y="2381864"/>
            <a:ext cx="221226" cy="26915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6533534"/>
            <a:ext cx="3082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Fuente. </a:t>
            </a:r>
            <a:r>
              <a:rPr lang="es-ES" sz="1400" dirty="0" err="1" smtClean="0"/>
              <a:t>Health</a:t>
            </a:r>
            <a:r>
              <a:rPr lang="es-ES" sz="1400" dirty="0" smtClean="0"/>
              <a:t> at a </a:t>
            </a:r>
            <a:r>
              <a:rPr lang="es-ES" sz="1400" dirty="0" err="1" smtClean="0"/>
              <a:t>glance</a:t>
            </a:r>
            <a:r>
              <a:rPr lang="es-ES" sz="1400" dirty="0" smtClean="0"/>
              <a:t>. 2014. OCDE.</a:t>
            </a:r>
            <a:endParaRPr lang="es-ES" sz="1400" dirty="0"/>
          </a:p>
        </p:txBody>
      </p:sp>
      <p:sp>
        <p:nvSpPr>
          <p:cNvPr id="8" name="7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20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209368" y="14259"/>
            <a:ext cx="793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económico</a:t>
            </a:r>
            <a:endParaRPr lang="es-E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0" y="1283110"/>
            <a:ext cx="8216600" cy="510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48980" y="2035276"/>
            <a:ext cx="221226" cy="35986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0" y="6533534"/>
            <a:ext cx="3082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Fuente. </a:t>
            </a:r>
            <a:r>
              <a:rPr lang="es-ES" sz="1400" dirty="0" err="1" smtClean="0"/>
              <a:t>Health</a:t>
            </a:r>
            <a:r>
              <a:rPr lang="es-ES" sz="1400" dirty="0" smtClean="0"/>
              <a:t> at a </a:t>
            </a:r>
            <a:r>
              <a:rPr lang="es-ES" sz="1400" dirty="0" err="1" smtClean="0"/>
              <a:t>glance</a:t>
            </a:r>
            <a:r>
              <a:rPr lang="es-ES" sz="1400" dirty="0" smtClean="0"/>
              <a:t>. 2014. OCDE.</a:t>
            </a:r>
            <a:endParaRPr lang="es-ES" sz="1400" dirty="0"/>
          </a:p>
        </p:txBody>
      </p:sp>
      <p:sp>
        <p:nvSpPr>
          <p:cNvPr id="7" name="6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24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209368" y="14259"/>
            <a:ext cx="793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económico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2138517"/>
            <a:ext cx="6319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¿Podemos resumir la trayectoria del gasto sanitario en un par de gráficas?</a:t>
            </a:r>
            <a:endParaRPr lang="es-ES" sz="4800" dirty="0"/>
          </a:p>
        </p:txBody>
      </p:sp>
      <p:sp>
        <p:nvSpPr>
          <p:cNvPr id="8" name="7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71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económico</a:t>
            </a:r>
            <a:endParaRPr lang="es-ES" sz="3600" dirty="0"/>
          </a:p>
        </p:txBody>
      </p:sp>
      <p:pic>
        <p:nvPicPr>
          <p:cNvPr id="6" name="Picture 1" descr="C:\Users\Javi\Desktop\Imágenes variadas\gasto por funci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96" y="4265864"/>
            <a:ext cx="3580980" cy="17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6"/>
          <a:stretch/>
        </p:blipFill>
        <p:spPr bwMode="auto">
          <a:xfrm>
            <a:off x="417607" y="1274818"/>
            <a:ext cx="2782793" cy="248602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96267" y="1931287"/>
            <a:ext cx="156332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00" dirty="0" smtClean="0"/>
              <a:t>+</a:t>
            </a:r>
            <a:endParaRPr lang="es-ES" sz="19900" dirty="0"/>
          </a:p>
        </p:txBody>
      </p:sp>
      <p:sp>
        <p:nvSpPr>
          <p:cNvPr id="8" name="7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28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económico</a:t>
            </a:r>
            <a:endParaRPr lang="es-ES" sz="3600" dirty="0"/>
          </a:p>
        </p:txBody>
      </p:sp>
      <p:pic>
        <p:nvPicPr>
          <p:cNvPr id="7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6"/>
          <a:stretch/>
        </p:blipFill>
        <p:spPr bwMode="auto">
          <a:xfrm>
            <a:off x="371036" y="1843548"/>
            <a:ext cx="8401928" cy="479322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1036" y="1280530"/>
            <a:ext cx="6623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Los años antes de la crisis económica…</a:t>
            </a:r>
            <a:endParaRPr lang="es-ES" sz="3200" dirty="0"/>
          </a:p>
        </p:txBody>
      </p:sp>
      <p:sp>
        <p:nvSpPr>
          <p:cNvPr id="8" name="7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6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económico</a:t>
            </a:r>
            <a:endParaRPr lang="es-ES" sz="3600" dirty="0"/>
          </a:p>
        </p:txBody>
      </p:sp>
      <p:pic>
        <p:nvPicPr>
          <p:cNvPr id="6" name="Picture 1" descr="C:\Users\Javi\Desktop\Imágenes variadas\gasto por funci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4" y="1788686"/>
            <a:ext cx="7946502" cy="38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603137" y="5867279"/>
            <a:ext cx="5756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… los años de la crisis económica.</a:t>
            </a:r>
            <a:endParaRPr lang="es-ES" sz="3200" dirty="0"/>
          </a:p>
        </p:txBody>
      </p:sp>
      <p:sp>
        <p:nvSpPr>
          <p:cNvPr id="9" name="8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67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económico</a:t>
            </a:r>
            <a:endParaRPr lang="es-E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3" y="1299114"/>
            <a:ext cx="863669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76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económico</a:t>
            </a:r>
            <a:endParaRPr lang="es-ES" sz="3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31840" y="1592827"/>
            <a:ext cx="45277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Gasto sanitario tiende a crecer por: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Introducción prestaciones nuevas.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Envejecimiento poblacional (¿?)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Efectos del crecimiento económico.</a:t>
            </a:r>
            <a:endParaRPr lang="es-E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95" y="1563330"/>
            <a:ext cx="4070316" cy="40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29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111909" y="135334"/>
            <a:ext cx="603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Hoja de ruta.</a:t>
            </a:r>
            <a:endParaRPr lang="es-ES" sz="3600" dirty="0"/>
          </a:p>
        </p:txBody>
      </p:sp>
      <p:sp>
        <p:nvSpPr>
          <p:cNvPr id="5" name="4 Elipse"/>
          <p:cNvSpPr/>
          <p:nvPr/>
        </p:nvSpPr>
        <p:spPr>
          <a:xfrm>
            <a:off x="339213" y="1386348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53961" y="24678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39213" y="3490451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10 Elipse"/>
          <p:cNvSpPr/>
          <p:nvPr/>
        </p:nvSpPr>
        <p:spPr>
          <a:xfrm>
            <a:off x="339213" y="4527754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39212" y="5506064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7" name="6 Conector recto"/>
          <p:cNvCxnSpPr>
            <a:stCxn id="5" idx="6"/>
          </p:cNvCxnSpPr>
          <p:nvPr/>
        </p:nvCxnSpPr>
        <p:spPr>
          <a:xfrm flipV="1">
            <a:off x="988142" y="171081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988141" y="2812023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1002890" y="381491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988141" y="486696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1002890" y="5830527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061883" y="1202341"/>
            <a:ext cx="435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Principios y sostenibilidades.</a:t>
            </a:r>
            <a:endParaRPr lang="es-ES" sz="28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61883" y="2269140"/>
            <a:ext cx="619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económico del sistema sanitario</a:t>
            </a:r>
            <a:endParaRPr lang="es-ES" sz="2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046269" y="3291695"/>
            <a:ext cx="682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epidemiológico del sistema sanitario</a:t>
            </a:r>
            <a:endParaRPr lang="es-ES" sz="28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046269" y="4328998"/>
            <a:ext cx="567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político del sistema sanitario</a:t>
            </a:r>
            <a:endParaRPr lang="es-ES" sz="2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46269" y="5312223"/>
            <a:ext cx="2884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Despedida y cierre</a:t>
            </a: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1" y="4328998"/>
            <a:ext cx="9144000" cy="252900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0" y="802021"/>
            <a:ext cx="9144000" cy="2489674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86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111909" y="135334"/>
            <a:ext cx="603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Hoja de ruta.</a:t>
            </a:r>
            <a:endParaRPr lang="es-ES" sz="3600" dirty="0"/>
          </a:p>
        </p:txBody>
      </p:sp>
      <p:sp>
        <p:nvSpPr>
          <p:cNvPr id="5" name="4 Elipse"/>
          <p:cNvSpPr/>
          <p:nvPr/>
        </p:nvSpPr>
        <p:spPr>
          <a:xfrm>
            <a:off x="339213" y="1386348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53961" y="24678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39213" y="3490451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10 Elipse"/>
          <p:cNvSpPr/>
          <p:nvPr/>
        </p:nvSpPr>
        <p:spPr>
          <a:xfrm>
            <a:off x="339213" y="4527754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39212" y="5506064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7" name="6 Conector recto"/>
          <p:cNvCxnSpPr>
            <a:stCxn id="5" idx="6"/>
          </p:cNvCxnSpPr>
          <p:nvPr/>
        </p:nvCxnSpPr>
        <p:spPr>
          <a:xfrm flipV="1">
            <a:off x="988142" y="171081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988141" y="2812023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1002890" y="381491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988141" y="486696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1002890" y="5830527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061883" y="1202341"/>
            <a:ext cx="435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Principios y sostenibilidades.</a:t>
            </a:r>
            <a:endParaRPr lang="es-ES" sz="28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61883" y="2269140"/>
            <a:ext cx="619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económico del sistema sanitario</a:t>
            </a:r>
            <a:endParaRPr lang="es-ES" sz="2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046269" y="3291695"/>
            <a:ext cx="682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epidemiológico del sistema sanitario</a:t>
            </a:r>
            <a:endParaRPr lang="es-ES" sz="28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046269" y="4328998"/>
            <a:ext cx="567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político del sistema sanitario</a:t>
            </a:r>
            <a:endParaRPr lang="es-ES" sz="2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46269" y="5312223"/>
            <a:ext cx="2884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Despedida y cierre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037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epidemiológico</a:t>
            </a:r>
            <a:endParaRPr lang="es-ES" sz="3600" dirty="0"/>
          </a:p>
        </p:txBody>
      </p:sp>
      <p:pic>
        <p:nvPicPr>
          <p:cNvPr id="7170" name="Picture 2" descr="Figur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10" y="977080"/>
            <a:ext cx="7115380" cy="58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 rot="16200000">
            <a:off x="-2070397" y="3698821"/>
            <a:ext cx="4787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Global </a:t>
            </a:r>
            <a:r>
              <a:rPr lang="es-ES" dirty="0" err="1" smtClean="0"/>
              <a:t>Burden</a:t>
            </a:r>
            <a:r>
              <a:rPr lang="es-ES" dirty="0" smtClean="0"/>
              <a:t> </a:t>
            </a:r>
            <a:r>
              <a:rPr lang="es-ES" dirty="0" err="1" smtClean="0"/>
              <a:t>Disease</a:t>
            </a:r>
            <a:r>
              <a:rPr lang="es-ES" dirty="0"/>
              <a:t> Compare http://vizhub.healthdata.org/gbd-compare/</a:t>
            </a:r>
          </a:p>
        </p:txBody>
      </p:sp>
      <p:sp>
        <p:nvSpPr>
          <p:cNvPr id="6" name="5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07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epidemiológico</a:t>
            </a:r>
            <a:endParaRPr lang="es-ES" sz="3600" dirty="0"/>
          </a:p>
        </p:txBody>
      </p:sp>
      <p:pic>
        <p:nvPicPr>
          <p:cNvPr id="27650" name="Picture 2" descr="Figur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77" y="958645"/>
            <a:ext cx="6982645" cy="57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 rot="16200000">
            <a:off x="-2070397" y="3698821"/>
            <a:ext cx="4787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Global </a:t>
            </a:r>
            <a:r>
              <a:rPr lang="es-ES" dirty="0" err="1" smtClean="0"/>
              <a:t>Burden</a:t>
            </a:r>
            <a:r>
              <a:rPr lang="es-ES" dirty="0" smtClean="0"/>
              <a:t> </a:t>
            </a:r>
            <a:r>
              <a:rPr lang="es-ES" dirty="0" err="1" smtClean="0"/>
              <a:t>Disease</a:t>
            </a:r>
            <a:r>
              <a:rPr lang="es-ES" dirty="0"/>
              <a:t> Compare http://vizhub.healthdata.org/gbd-compare/</a:t>
            </a:r>
          </a:p>
        </p:txBody>
      </p:sp>
      <p:sp>
        <p:nvSpPr>
          <p:cNvPr id="8" name="7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15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epidemiológico</a:t>
            </a:r>
            <a:endParaRPr lang="es-ES" sz="36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3" y="2899070"/>
            <a:ext cx="4635142" cy="250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52" y="2899070"/>
            <a:ext cx="4586748" cy="250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21351" y="2375850"/>
            <a:ext cx="3041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África subsahariana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241805" y="2353989"/>
            <a:ext cx="121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Europa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489290"/>
            <a:ext cx="340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www.visualinfoglobal.com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10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epidemiológico</a:t>
            </a:r>
            <a:endParaRPr lang="es-ES" sz="36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3" y="2899070"/>
            <a:ext cx="4635142" cy="250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52" y="2899070"/>
            <a:ext cx="4586748" cy="250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21351" y="2375850"/>
            <a:ext cx="3041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África subsahariana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241805" y="2353989"/>
            <a:ext cx="121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Europa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489290"/>
            <a:ext cx="340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www.visualinfoglobal.com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 rot="2094664">
            <a:off x="1068817" y="3171899"/>
            <a:ext cx="6659337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¿Ambos tipos de sociedad necesitarán el mismo tipo de asistencia sanitaria?</a:t>
            </a:r>
            <a:endParaRPr lang="es-ES" sz="3600" dirty="0"/>
          </a:p>
        </p:txBody>
      </p:sp>
      <p:sp>
        <p:nvSpPr>
          <p:cNvPr id="10" name="9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13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epidemiológico</a:t>
            </a:r>
            <a:endParaRPr lang="es-ES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489290"/>
            <a:ext cx="202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err="1" smtClean="0"/>
              <a:t>King’s</a:t>
            </a:r>
            <a:r>
              <a:rPr lang="es-ES" dirty="0" smtClean="0"/>
              <a:t> </a:t>
            </a:r>
            <a:r>
              <a:rPr lang="es-ES" dirty="0" err="1" smtClean="0"/>
              <a:t>Fund</a:t>
            </a:r>
            <a:endParaRPr lang="es-ES" dirty="0"/>
          </a:p>
        </p:txBody>
      </p:sp>
      <p:pic>
        <p:nvPicPr>
          <p:cNvPr id="29698" name="Picture 2" descr="http://4.bp.blogspot.com/-uxdihFj_xbA/VYPOUlQqMYI/AAAAAAAAFFo/PlKRoUY0P3I/s400/Cap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1761966"/>
            <a:ext cx="5895975" cy="37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00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epidemiológico</a:t>
            </a:r>
            <a:endParaRPr lang="es-ES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489290"/>
            <a:ext cx="202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err="1" smtClean="0"/>
              <a:t>King’s</a:t>
            </a:r>
            <a:r>
              <a:rPr lang="es-ES" dirty="0" smtClean="0"/>
              <a:t> </a:t>
            </a:r>
            <a:r>
              <a:rPr lang="es-ES" dirty="0" err="1" smtClean="0"/>
              <a:t>Fund</a:t>
            </a:r>
            <a:endParaRPr lang="es-ES" dirty="0"/>
          </a:p>
        </p:txBody>
      </p:sp>
      <p:pic>
        <p:nvPicPr>
          <p:cNvPr id="29698" name="Picture 2" descr="http://4.bp.blogspot.com/-uxdihFj_xbA/VYPOUlQqMYI/AAAAAAAAFFo/PlKRoUY0P3I/s400/Cap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1761966"/>
            <a:ext cx="5895975" cy="37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1226" y="3760839"/>
            <a:ext cx="2920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Ni socializar lo médico ni </a:t>
            </a:r>
            <a:r>
              <a:rPr lang="es-ES" sz="3200" dirty="0" err="1" smtClean="0"/>
              <a:t>medicalizar</a:t>
            </a:r>
            <a:r>
              <a:rPr lang="es-ES" sz="3200" dirty="0" smtClean="0"/>
              <a:t> lo social.</a:t>
            </a:r>
            <a:endParaRPr lang="es-ES" sz="3200" dirty="0"/>
          </a:p>
        </p:txBody>
      </p:sp>
      <p:sp>
        <p:nvSpPr>
          <p:cNvPr id="7" name="6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52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epidemiológico</a:t>
            </a:r>
            <a:endParaRPr lang="es-ES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489290"/>
            <a:ext cx="202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err="1" smtClean="0"/>
              <a:t>King’s</a:t>
            </a:r>
            <a:r>
              <a:rPr lang="es-ES" dirty="0" smtClean="0"/>
              <a:t> </a:t>
            </a:r>
            <a:r>
              <a:rPr lang="es-ES" dirty="0" err="1" smtClean="0"/>
              <a:t>Fund</a:t>
            </a:r>
            <a:endParaRPr lang="es-ES" dirty="0"/>
          </a:p>
        </p:txBody>
      </p:sp>
      <p:pic>
        <p:nvPicPr>
          <p:cNvPr id="29698" name="Picture 2" descr="http://4.bp.blogspot.com/-uxdihFj_xbA/VYPOUlQqMYI/AAAAAAAAFFo/PlKRoUY0P3I/s400/Cap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651"/>
            <a:ext cx="9144002" cy="191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2816942"/>
            <a:ext cx="2920180" cy="107721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Propuestas para la integración.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628103" y="3687097"/>
            <a:ext cx="4719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Integración territorial.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Integración presupuestaria.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Abandonar el vestigio caritativo de los servicios sociales.</a:t>
            </a:r>
            <a:endParaRPr lang="es-ES" sz="2800" dirty="0"/>
          </a:p>
        </p:txBody>
      </p:sp>
      <p:sp>
        <p:nvSpPr>
          <p:cNvPr id="8" name="7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49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111909" y="135334"/>
            <a:ext cx="603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Hoja de ruta.</a:t>
            </a:r>
            <a:endParaRPr lang="es-ES" sz="3600" dirty="0"/>
          </a:p>
        </p:txBody>
      </p:sp>
      <p:sp>
        <p:nvSpPr>
          <p:cNvPr id="5" name="4 Elipse"/>
          <p:cNvSpPr/>
          <p:nvPr/>
        </p:nvSpPr>
        <p:spPr>
          <a:xfrm>
            <a:off x="339213" y="1386348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53961" y="24678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39213" y="3490451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10 Elipse"/>
          <p:cNvSpPr/>
          <p:nvPr/>
        </p:nvSpPr>
        <p:spPr>
          <a:xfrm>
            <a:off x="339213" y="4527754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39212" y="5506064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7" name="6 Conector recto"/>
          <p:cNvCxnSpPr>
            <a:stCxn id="5" idx="6"/>
          </p:cNvCxnSpPr>
          <p:nvPr/>
        </p:nvCxnSpPr>
        <p:spPr>
          <a:xfrm flipV="1">
            <a:off x="988142" y="171081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988141" y="2812023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1002890" y="381491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988141" y="486696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1002890" y="5830527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061883" y="1202341"/>
            <a:ext cx="435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Principios y sostenibilidades.</a:t>
            </a:r>
            <a:endParaRPr lang="es-ES" sz="28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61883" y="2269140"/>
            <a:ext cx="619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económico del sistema sanitario</a:t>
            </a:r>
            <a:endParaRPr lang="es-ES" sz="2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046269" y="3291695"/>
            <a:ext cx="682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epidemiológico del sistema sanitario</a:t>
            </a:r>
            <a:endParaRPr lang="es-ES" sz="28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046269" y="4328998"/>
            <a:ext cx="567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político del sistema sanitario</a:t>
            </a:r>
            <a:endParaRPr lang="es-ES" sz="2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46269" y="5312223"/>
            <a:ext cx="2884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Despedida y cierre</a:t>
            </a: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1" y="5312223"/>
            <a:ext cx="9144000" cy="154577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0" y="802020"/>
            <a:ext cx="9144000" cy="3526977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622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411760" y="3075057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Financiación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220072" y="3075057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Propiedad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411760" y="4587225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Control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220072" y="4587225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Gestión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2007131"/>
            <a:ext cx="705678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¿Qué queremos decir cuando hablamos de que un sistema sanitario es público o privado?</a:t>
            </a:r>
            <a:endParaRPr lang="es-ES" sz="2000" b="1" dirty="0"/>
          </a:p>
        </p:txBody>
      </p:sp>
      <p:sp>
        <p:nvSpPr>
          <p:cNvPr id="11" name="10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95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411760" y="3075057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Financiación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220072" y="3075057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Propiedad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411760" y="4587225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Control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220072" y="4587225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Gestión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2007131"/>
            <a:ext cx="705678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¿Qué queremos decir cuando hablamos de que un sistema sanitario es público o privado?</a:t>
            </a:r>
            <a:endParaRPr lang="es-ES" sz="2000" b="1" dirty="0"/>
          </a:p>
        </p:txBody>
      </p:sp>
      <p:sp>
        <p:nvSpPr>
          <p:cNvPr id="2" name="1 Elipse"/>
          <p:cNvSpPr/>
          <p:nvPr/>
        </p:nvSpPr>
        <p:spPr>
          <a:xfrm>
            <a:off x="5017082" y="4483510"/>
            <a:ext cx="2566220" cy="146009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 rot="3132426">
            <a:off x="6573327" y="5264212"/>
            <a:ext cx="2232248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Ley 15/97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111909" y="135334"/>
            <a:ext cx="603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Hoja de ruta.</a:t>
            </a:r>
            <a:endParaRPr lang="es-ES" sz="3600" dirty="0"/>
          </a:p>
        </p:txBody>
      </p:sp>
      <p:sp>
        <p:nvSpPr>
          <p:cNvPr id="5" name="4 Elipse"/>
          <p:cNvSpPr/>
          <p:nvPr/>
        </p:nvSpPr>
        <p:spPr>
          <a:xfrm>
            <a:off x="339213" y="1386348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53961" y="24678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39213" y="3490451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10 Elipse"/>
          <p:cNvSpPr/>
          <p:nvPr/>
        </p:nvSpPr>
        <p:spPr>
          <a:xfrm>
            <a:off x="339213" y="4527754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39212" y="5506064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7" name="6 Conector recto"/>
          <p:cNvCxnSpPr>
            <a:stCxn id="5" idx="6"/>
          </p:cNvCxnSpPr>
          <p:nvPr/>
        </p:nvCxnSpPr>
        <p:spPr>
          <a:xfrm flipV="1">
            <a:off x="988142" y="171081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988141" y="2812023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1002890" y="381491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988141" y="486696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1002890" y="5830527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061883" y="1202341"/>
            <a:ext cx="435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Principios y sostenibilidades.</a:t>
            </a:r>
            <a:endParaRPr lang="es-ES" sz="28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61883" y="2269140"/>
            <a:ext cx="619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económico del sistema sanitario</a:t>
            </a:r>
            <a:endParaRPr lang="es-ES" sz="2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046269" y="3291695"/>
            <a:ext cx="682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epidemiológico del sistema sanitario</a:t>
            </a:r>
            <a:endParaRPr lang="es-ES" sz="28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046269" y="4328998"/>
            <a:ext cx="567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político del sistema sanitario</a:t>
            </a:r>
            <a:endParaRPr lang="es-ES" sz="2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46269" y="5312223"/>
            <a:ext cx="2884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Despedida y cierre</a:t>
            </a: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1" y="2269140"/>
            <a:ext cx="9144000" cy="458886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158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411760" y="3075057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Financiación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220072" y="3075057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Propiedad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411760" y="4587225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Control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220072" y="4587225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Gestión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2007131"/>
            <a:ext cx="705678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¿Qué queremos decir cuando hablamos de que un sistema sanitario es público o privado?</a:t>
            </a:r>
            <a:endParaRPr lang="es-ES" sz="2000" b="1" dirty="0"/>
          </a:p>
        </p:txBody>
      </p:sp>
      <p:sp>
        <p:nvSpPr>
          <p:cNvPr id="2" name="1 Elipse"/>
          <p:cNvSpPr/>
          <p:nvPr/>
        </p:nvSpPr>
        <p:spPr>
          <a:xfrm>
            <a:off x="5017082" y="4483510"/>
            <a:ext cx="2566220" cy="146009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 rot="3132426">
            <a:off x="6573327" y="5264212"/>
            <a:ext cx="2232248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Ley 15/97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67544" y="2937052"/>
            <a:ext cx="8064896" cy="15121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VENTAJAS DE LOS “NUEVOS MODELOS DE GESTIÓN”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Construcción de infraestructuras sin que el Estado se endeude.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Transferencia de riesgos a la empresa privada.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Empresas: disminuyen carácter cíclico de sus negocios.</a:t>
            </a:r>
            <a:endParaRPr lang="es-ES" sz="20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67544" y="4915557"/>
            <a:ext cx="8064896" cy="16525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INCONVENIENTES DE LOS “NUEVOS MODELOS DE GESTIÓN”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La realidad supera a la ficción…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Problemas en aseguramiento de calidad y control de costes.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El Estado como red de seguridad.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El problema de las perspectivas (lo veremos posteriormente)</a:t>
            </a:r>
          </a:p>
        </p:txBody>
      </p:sp>
      <p:sp>
        <p:nvSpPr>
          <p:cNvPr id="15" name="14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411760" y="3075057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Financiación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220072" y="3075057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Propiedad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411760" y="4587225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Control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220072" y="4587225"/>
            <a:ext cx="21602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Gestión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2007131"/>
            <a:ext cx="705678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¿Qué queremos decir cuando hablamos de que un sistema sanitario es público o privado?</a:t>
            </a:r>
            <a:endParaRPr lang="es-ES" sz="2000" b="1" dirty="0"/>
          </a:p>
        </p:txBody>
      </p:sp>
      <p:sp>
        <p:nvSpPr>
          <p:cNvPr id="2" name="1 Elipse"/>
          <p:cNvSpPr/>
          <p:nvPr/>
        </p:nvSpPr>
        <p:spPr>
          <a:xfrm>
            <a:off x="5017082" y="4483510"/>
            <a:ext cx="2566220" cy="146009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 rot="3132426">
            <a:off x="6573327" y="5264212"/>
            <a:ext cx="2232248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Ley 15/97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67544" y="2937052"/>
            <a:ext cx="8064896" cy="15121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VENTAJAS DE LOS “NUEVOS MODELOS DE GESTIÓN”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Construcción de infraestructuras sin que el Estado se endeude.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Transferencia de riesgos a la empresa privada.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Empresas: disminuyen carácter cíclico de sus negocios.</a:t>
            </a:r>
            <a:endParaRPr lang="es-ES" sz="20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67544" y="4915557"/>
            <a:ext cx="8064896" cy="16525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INCONVENIENTES DE LOS “NUEVOS MODELOS DE GESTIÓN”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La realidad supera a la ficción…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Problemas en aseguramiento de calidad y control de costes.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El Estado como red de seguridad.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El problema de las perspectivas (lo veremos posteriormente)</a:t>
            </a:r>
          </a:p>
        </p:txBody>
      </p:sp>
      <p:pic>
        <p:nvPicPr>
          <p:cNvPr id="14" name="Picture 2" descr="C:\Users\Javi\Desktop\486203_10151203286283692_16482422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5517"/>
            <a:ext cx="4504225" cy="63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" y="1150374"/>
            <a:ext cx="9123835" cy="479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5257" y="5950157"/>
            <a:ext cx="862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Padilla </a:t>
            </a:r>
            <a:r>
              <a:rPr lang="es-ES" dirty="0"/>
              <a:t>J. La privatización de la sanidad: calidad, </a:t>
            </a:r>
            <a:r>
              <a:rPr lang="es-ES" dirty="0" smtClean="0"/>
              <a:t>costes </a:t>
            </a:r>
            <a:r>
              <a:rPr lang="es-ES" dirty="0"/>
              <a:t>y matices. FMC 2013;20(6):313-5</a:t>
            </a:r>
          </a:p>
        </p:txBody>
      </p:sp>
      <p:sp>
        <p:nvSpPr>
          <p:cNvPr id="16" name="15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83457" y="988142"/>
            <a:ext cx="4476137" cy="224676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¿Supone la privatización de la gestión una mejora en resultados en salud (efectividad) o un mejor uso de los recursos (eficiencia?</a:t>
            </a:r>
            <a:endParaRPr lang="es-ES" sz="2800" dirty="0"/>
          </a:p>
        </p:txBody>
      </p:sp>
      <p:sp>
        <p:nvSpPr>
          <p:cNvPr id="6" name="5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8" name="7 Rectángulo"/>
          <p:cNvSpPr/>
          <p:nvPr/>
        </p:nvSpPr>
        <p:spPr>
          <a:xfrm>
            <a:off x="287594" y="5813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/>
              <a:t>Quercioli</a:t>
            </a:r>
            <a:r>
              <a:rPr lang="es-ES" dirty="0"/>
              <a:t> C, Messina G, </a:t>
            </a:r>
            <a:r>
              <a:rPr lang="es-ES" dirty="0" err="1"/>
              <a:t>Basu</a:t>
            </a:r>
            <a:r>
              <a:rPr lang="es-ES" dirty="0"/>
              <a:t> S, et al. J </a:t>
            </a:r>
            <a:r>
              <a:rPr lang="es-ES" dirty="0" err="1"/>
              <a:t>Epidemiol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(2012). doi:10.1136/jech-2011-200640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83457" y="988142"/>
            <a:ext cx="4476137" cy="292387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¿Supone la privatización de la gestión una mejora en </a:t>
            </a:r>
            <a:r>
              <a:rPr lang="es-ES" sz="3600" b="1" dirty="0" smtClean="0">
                <a:solidFill>
                  <a:srgbClr val="FF0000"/>
                </a:solidFill>
              </a:rPr>
              <a:t>resultados en salud (efectividad) </a:t>
            </a:r>
            <a:r>
              <a:rPr lang="es-ES" sz="2800" dirty="0" smtClean="0"/>
              <a:t>o un mejor uso de los recursos (eficiencia?</a:t>
            </a:r>
            <a:endParaRPr lang="es-ES" sz="2800" dirty="0"/>
          </a:p>
        </p:txBody>
      </p:sp>
      <p:sp>
        <p:nvSpPr>
          <p:cNvPr id="10" name="9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83457" y="988142"/>
            <a:ext cx="4476137" cy="292387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¿Supone la privatización de la gestión una mejora en </a:t>
            </a:r>
            <a:r>
              <a:rPr lang="es-ES" sz="3600" b="1" dirty="0" smtClean="0">
                <a:solidFill>
                  <a:srgbClr val="FF0000"/>
                </a:solidFill>
              </a:rPr>
              <a:t>resultados en salud (efectividad) </a:t>
            </a:r>
            <a:r>
              <a:rPr lang="es-ES" sz="2800" dirty="0" smtClean="0"/>
              <a:t>o un mejor uso de los recursos (eficiencia?</a:t>
            </a:r>
            <a:endParaRPr lang="es-ES" sz="2800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8" name="7 Rectángulo"/>
          <p:cNvSpPr/>
          <p:nvPr/>
        </p:nvSpPr>
        <p:spPr>
          <a:xfrm>
            <a:off x="287594" y="5813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/>
              <a:t>Quercioli</a:t>
            </a:r>
            <a:r>
              <a:rPr lang="es-ES" dirty="0"/>
              <a:t> C, Messina G, </a:t>
            </a:r>
            <a:r>
              <a:rPr lang="es-ES" dirty="0" err="1"/>
              <a:t>Basu</a:t>
            </a:r>
            <a:r>
              <a:rPr lang="es-ES" dirty="0"/>
              <a:t> S, et al. J </a:t>
            </a:r>
            <a:r>
              <a:rPr lang="es-ES" dirty="0" err="1"/>
              <a:t>Epidemiol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(2012). doi:10.1136/jech-2011-200640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19313"/>
            <a:ext cx="87439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83457" y="988142"/>
            <a:ext cx="4476137" cy="292387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¿Supone la privatización de la gestión una mejora en </a:t>
            </a:r>
            <a:r>
              <a:rPr lang="es-ES" sz="3600" b="1" dirty="0" smtClean="0">
                <a:solidFill>
                  <a:srgbClr val="FF0000"/>
                </a:solidFill>
              </a:rPr>
              <a:t>resultados en salud (efectividad) </a:t>
            </a:r>
            <a:r>
              <a:rPr lang="es-ES" sz="2800" dirty="0" smtClean="0"/>
              <a:t>o un mejor uso de los recursos (eficiencia?</a:t>
            </a:r>
            <a:endParaRPr lang="es-ES" sz="2800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8" name="7 Rectángulo"/>
          <p:cNvSpPr/>
          <p:nvPr/>
        </p:nvSpPr>
        <p:spPr>
          <a:xfrm>
            <a:off x="287594" y="5813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/>
              <a:t>Quercioli</a:t>
            </a:r>
            <a:r>
              <a:rPr lang="es-ES" dirty="0"/>
              <a:t> C, Messina G, </a:t>
            </a:r>
            <a:r>
              <a:rPr lang="es-ES" dirty="0" err="1"/>
              <a:t>Basu</a:t>
            </a:r>
            <a:r>
              <a:rPr lang="es-ES" dirty="0"/>
              <a:t> S, et al. J </a:t>
            </a:r>
            <a:r>
              <a:rPr lang="es-ES" dirty="0" err="1"/>
              <a:t>Epidemiol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(2012). doi:10.1136/jech-2011-200640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19313"/>
            <a:ext cx="87439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02" y="8812"/>
            <a:ext cx="3039021" cy="68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83457" y="988142"/>
            <a:ext cx="4476137" cy="292387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¿Supone la privatización de la gestión una mejora en </a:t>
            </a:r>
            <a:r>
              <a:rPr lang="es-ES" sz="3600" b="1" dirty="0" smtClean="0">
                <a:solidFill>
                  <a:srgbClr val="FF0000"/>
                </a:solidFill>
              </a:rPr>
              <a:t>resultados en salud (efectividad) </a:t>
            </a:r>
            <a:r>
              <a:rPr lang="es-ES" sz="2800" dirty="0" smtClean="0"/>
              <a:t>o un mejor uso de los recursos (eficiencia?</a:t>
            </a:r>
            <a:endParaRPr lang="es-ES" sz="2800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8" name="7 Rectángulo"/>
          <p:cNvSpPr/>
          <p:nvPr/>
        </p:nvSpPr>
        <p:spPr>
          <a:xfrm>
            <a:off x="287594" y="5813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/>
              <a:t>Quercioli</a:t>
            </a:r>
            <a:r>
              <a:rPr lang="es-ES" dirty="0"/>
              <a:t> C, Messina G, </a:t>
            </a:r>
            <a:r>
              <a:rPr lang="es-ES" dirty="0" err="1"/>
              <a:t>Basu</a:t>
            </a:r>
            <a:r>
              <a:rPr lang="es-ES" dirty="0"/>
              <a:t> S, et al. J </a:t>
            </a:r>
            <a:r>
              <a:rPr lang="es-ES" dirty="0" err="1"/>
              <a:t>Epidemiol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(2012). doi:10.1136/jech-2011-200640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19313"/>
            <a:ext cx="87439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02" y="8812"/>
            <a:ext cx="3039021" cy="68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96" y="2720180"/>
            <a:ext cx="6925324" cy="164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83457" y="988142"/>
            <a:ext cx="4476137" cy="292387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¿Supone la privatización de la gestión una mejora en </a:t>
            </a:r>
            <a:r>
              <a:rPr lang="es-ES" sz="3600" b="1" dirty="0" smtClean="0">
                <a:solidFill>
                  <a:srgbClr val="FF0000"/>
                </a:solidFill>
              </a:rPr>
              <a:t>resultados en salud (efectividad) </a:t>
            </a:r>
            <a:r>
              <a:rPr lang="es-ES" sz="2800" dirty="0" smtClean="0"/>
              <a:t>o un mejor uso de los recursos (eficiencia?</a:t>
            </a:r>
            <a:endParaRPr lang="es-ES" sz="2800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8" name="7 Rectángulo"/>
          <p:cNvSpPr/>
          <p:nvPr/>
        </p:nvSpPr>
        <p:spPr>
          <a:xfrm>
            <a:off x="287594" y="5813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/>
              <a:t>Quercioli</a:t>
            </a:r>
            <a:r>
              <a:rPr lang="es-ES" dirty="0"/>
              <a:t> C, Messina G, </a:t>
            </a:r>
            <a:r>
              <a:rPr lang="es-ES" dirty="0" err="1"/>
              <a:t>Basu</a:t>
            </a:r>
            <a:r>
              <a:rPr lang="es-ES" dirty="0"/>
              <a:t> S, et al. J </a:t>
            </a:r>
            <a:r>
              <a:rPr lang="es-ES" dirty="0" err="1"/>
              <a:t>Epidemiol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(2012). doi:10.1136/jech-2011-200640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19313"/>
            <a:ext cx="87439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02" y="8812"/>
            <a:ext cx="3039021" cy="68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96" y="2720180"/>
            <a:ext cx="6925324" cy="164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99592" y="1052737"/>
            <a:ext cx="7344816" cy="540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C:\Users\Javi\Desktop\Charla Alcalá\Italia mortalidad evi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96" y="1268759"/>
            <a:ext cx="6960400" cy="49355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Elipse"/>
          <p:cNvSpPr/>
          <p:nvPr/>
        </p:nvSpPr>
        <p:spPr>
          <a:xfrm>
            <a:off x="4537458" y="2720180"/>
            <a:ext cx="1690726" cy="476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6337658" y="3356992"/>
            <a:ext cx="1690726" cy="476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83457" y="988142"/>
            <a:ext cx="4476137" cy="304698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¿Supone la privatización de la gestión una mejora en resultados en salud (efectividad) o un </a:t>
            </a:r>
            <a:r>
              <a:rPr lang="es-ES" sz="3600" b="1" dirty="0" smtClean="0">
                <a:solidFill>
                  <a:srgbClr val="FF0000"/>
                </a:solidFill>
              </a:rPr>
              <a:t>mejor uso de los recursos (eficiencia)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sp>
        <p:nvSpPr>
          <p:cNvPr id="7" name="6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Rectángulo redondeado"/>
          <p:cNvSpPr/>
          <p:nvPr/>
        </p:nvSpPr>
        <p:spPr>
          <a:xfrm>
            <a:off x="941433" y="2209168"/>
            <a:ext cx="3414543" cy="40324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259632" y="2497200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Transparencia </a:t>
            </a:r>
            <a:r>
              <a:rPr lang="es-ES" sz="2400" dirty="0" smtClean="0">
                <a:solidFill>
                  <a:srgbClr val="FF0000"/>
                </a:solidFill>
              </a:rPr>
              <a:t>y</a:t>
            </a:r>
            <a:r>
              <a:rPr lang="es-ES" sz="2400" dirty="0" smtClean="0"/>
              <a:t> participación.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Universalismo proporcional.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Salud desde todas las políticas.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1324857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PRINCIPIOS FUNDAMENTALES.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591781" y="135334"/>
            <a:ext cx="655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Los fundamentos que queremos</a:t>
            </a:r>
            <a:endParaRPr lang="es-ES" sz="3600" dirty="0"/>
          </a:p>
        </p:txBody>
      </p:sp>
      <p:sp>
        <p:nvSpPr>
          <p:cNvPr id="9" name="8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7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83457" y="988142"/>
            <a:ext cx="4476137" cy="34778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¿Supone la privatización de la gestión una mejora en resultados en salud (efectividad), estabilidad del sistema sanitario (seguridad) o </a:t>
            </a:r>
            <a:r>
              <a:rPr lang="es-ES" sz="3600" b="1" dirty="0" smtClean="0">
                <a:solidFill>
                  <a:srgbClr val="FF0000"/>
                </a:solidFill>
              </a:rPr>
              <a:t>mejor uso de los recursos (eficiencia)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267700" cy="323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1" y="5517232"/>
            <a:ext cx="8621297" cy="64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83457" y="988142"/>
            <a:ext cx="4476137" cy="34778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¿Supone la privatización de la gestión una mejora en resultados en salud (efectividad), estabilidad del sistema sanitario (seguridad) o </a:t>
            </a:r>
            <a:r>
              <a:rPr lang="es-ES" sz="3600" b="1" dirty="0" smtClean="0">
                <a:solidFill>
                  <a:srgbClr val="FF0000"/>
                </a:solidFill>
              </a:rPr>
              <a:t>mejor uso de los recursos (eficiencia)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267700" cy="323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1" y="5517232"/>
            <a:ext cx="8621297" cy="64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39552" y="980728"/>
            <a:ext cx="7776864" cy="56166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5718"/>
            <a:ext cx="7248984" cy="473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55576" y="5923149"/>
            <a:ext cx="724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Datos de estudio de </a:t>
            </a:r>
            <a:r>
              <a:rPr lang="es-ES" dirty="0" err="1" smtClean="0"/>
              <a:t>Peiró</a:t>
            </a:r>
            <a:r>
              <a:rPr lang="es-ES" dirty="0" smtClean="0"/>
              <a:t> S, </a:t>
            </a:r>
            <a:r>
              <a:rPr lang="es-ES" dirty="0" err="1" smtClean="0"/>
              <a:t>Meneu</a:t>
            </a:r>
            <a:r>
              <a:rPr lang="es-ES" dirty="0" smtClean="0"/>
              <a:t> R., publicados en el blog “Nada </a:t>
            </a:r>
            <a:r>
              <a:rPr lang="es-ES" dirty="0"/>
              <a:t>Es Gratis” (</a:t>
            </a:r>
            <a:r>
              <a:rPr lang="es-ES" dirty="0">
                <a:hlinkClick r:id="rId5"/>
              </a:rPr>
              <a:t>http://www.fedeablogs.net/economia/?</a:t>
            </a:r>
            <a:r>
              <a:rPr lang="es-ES" dirty="0" smtClean="0">
                <a:hlinkClick r:id="rId5"/>
              </a:rPr>
              <a:t>p=27263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83457" y="988142"/>
            <a:ext cx="4476137" cy="34778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¿Supone la privatización de la gestión una mejora en resultados en salud (efectividad), estabilidad del sistema sanitario (seguridad) o </a:t>
            </a:r>
            <a:r>
              <a:rPr lang="es-ES" sz="3600" b="1" dirty="0" smtClean="0">
                <a:solidFill>
                  <a:srgbClr val="FF0000"/>
                </a:solidFill>
              </a:rPr>
              <a:t>mejor uso de los recursos (eficiencia)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267700" cy="323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1" y="5517232"/>
            <a:ext cx="8621297" cy="64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39552" y="980728"/>
            <a:ext cx="7776864" cy="56166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5718"/>
            <a:ext cx="7248984" cy="473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55576" y="5923149"/>
            <a:ext cx="724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Datos de estudio de </a:t>
            </a:r>
            <a:r>
              <a:rPr lang="es-ES" dirty="0" err="1" smtClean="0"/>
              <a:t>Peiró</a:t>
            </a:r>
            <a:r>
              <a:rPr lang="es-ES" dirty="0" smtClean="0"/>
              <a:t> S, </a:t>
            </a:r>
            <a:r>
              <a:rPr lang="es-ES" dirty="0" err="1" smtClean="0"/>
              <a:t>Meneu</a:t>
            </a:r>
            <a:r>
              <a:rPr lang="es-ES" dirty="0" smtClean="0"/>
              <a:t> R., publicados en el blog “Nada </a:t>
            </a:r>
            <a:r>
              <a:rPr lang="es-ES" dirty="0"/>
              <a:t>Es Gratis” (</a:t>
            </a:r>
            <a:r>
              <a:rPr lang="es-ES" dirty="0">
                <a:hlinkClick r:id="rId5"/>
              </a:rPr>
              <a:t>http://www.fedeablogs.net/economia/?</a:t>
            </a:r>
            <a:r>
              <a:rPr lang="es-ES" dirty="0" smtClean="0">
                <a:hlinkClick r:id="rId5"/>
              </a:rPr>
              <a:t>p=27263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3864077" y="4572000"/>
            <a:ext cx="4140483" cy="530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83457" y="988142"/>
            <a:ext cx="4476137" cy="34778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¿Supone la privatización de la gestión una mejora en resultados en salud (efectividad), estabilidad del sistema sanitario (seguridad) o </a:t>
            </a:r>
            <a:r>
              <a:rPr lang="es-ES" sz="3600" b="1" dirty="0" smtClean="0">
                <a:solidFill>
                  <a:srgbClr val="FF0000"/>
                </a:solidFill>
              </a:rPr>
              <a:t>mejor uso de los recursos (eficiencia)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sp>
        <p:nvSpPr>
          <p:cNvPr id="10" name="9 Rectángulo"/>
          <p:cNvSpPr/>
          <p:nvPr/>
        </p:nvSpPr>
        <p:spPr>
          <a:xfrm>
            <a:off x="1583231" y="4775467"/>
            <a:ext cx="6552728" cy="1743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Comunidad Valenciana. Año 2013. </a:t>
            </a:r>
            <a:r>
              <a:rPr lang="es-ES" dirty="0" smtClean="0">
                <a:solidFill>
                  <a:schemeClr val="tx1"/>
                </a:solidFill>
              </a:rPr>
              <a:t> Centros de gestión privada.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Según gasto sanitario consolidado le correspondería bajada del 10% de la </a:t>
            </a:r>
            <a:r>
              <a:rPr lang="es-ES" dirty="0" err="1" smtClean="0">
                <a:solidFill>
                  <a:schemeClr val="tx1"/>
                </a:solidFill>
              </a:rPr>
              <a:t>capita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Según </a:t>
            </a:r>
            <a:r>
              <a:rPr lang="es-ES" dirty="0" smtClean="0">
                <a:solidFill>
                  <a:schemeClr val="tx1"/>
                </a:solidFill>
              </a:rPr>
              <a:t>contrato una subida vinculada al IPC.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¿Resultado?... Incremento del 3’3% (tras mediación judicial)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2" name="AutoShape 2" descr="Image result for hay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Image result for hay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74" y="1126562"/>
            <a:ext cx="2202427" cy="25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5664" y="1869050"/>
            <a:ext cx="6233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/>
              <a:t>We</a:t>
            </a:r>
            <a:r>
              <a:rPr lang="es-ES" sz="3200" dirty="0" smtClean="0"/>
              <a:t> </a:t>
            </a:r>
            <a:r>
              <a:rPr lang="es-ES" sz="3200" dirty="0" err="1" smtClean="0"/>
              <a:t>must</a:t>
            </a:r>
            <a:r>
              <a:rPr lang="es-ES" sz="3200" dirty="0" smtClean="0"/>
              <a:t> </a:t>
            </a:r>
            <a:r>
              <a:rPr lang="es-ES" sz="3200" dirty="0" err="1" smtClean="0"/>
              <a:t>face</a:t>
            </a:r>
            <a:r>
              <a:rPr lang="es-ES" sz="3200" dirty="0" smtClean="0"/>
              <a:t> the </a:t>
            </a:r>
            <a:r>
              <a:rPr lang="es-ES" sz="3200" dirty="0" err="1" smtClean="0"/>
              <a:t>fact</a:t>
            </a:r>
            <a:r>
              <a:rPr lang="es-ES" sz="3200" dirty="0" smtClean="0"/>
              <a:t> </a:t>
            </a:r>
            <a:r>
              <a:rPr lang="es-ES" sz="3200" dirty="0" err="1" smtClean="0"/>
              <a:t>that</a:t>
            </a:r>
            <a:r>
              <a:rPr lang="es-ES" sz="3200" dirty="0" smtClean="0"/>
              <a:t> the </a:t>
            </a:r>
            <a:r>
              <a:rPr lang="es-ES" sz="3200" dirty="0" err="1" smtClean="0"/>
              <a:t>preservation</a:t>
            </a:r>
            <a:r>
              <a:rPr lang="es-ES" sz="3200" dirty="0" smtClean="0"/>
              <a:t> of individual </a:t>
            </a:r>
            <a:r>
              <a:rPr lang="es-ES" sz="3200" dirty="0" err="1" smtClean="0"/>
              <a:t>freedom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incompatible </a:t>
            </a:r>
            <a:r>
              <a:rPr lang="es-ES" sz="3200" dirty="0" err="1" smtClean="0"/>
              <a:t>with</a:t>
            </a:r>
            <a:r>
              <a:rPr lang="es-ES" sz="3200" dirty="0" smtClean="0"/>
              <a:t> a full </a:t>
            </a:r>
            <a:r>
              <a:rPr lang="es-ES" sz="3200" dirty="0" err="1" smtClean="0"/>
              <a:t>satisfaction</a:t>
            </a:r>
            <a:r>
              <a:rPr lang="es-ES" sz="3200" dirty="0" smtClean="0"/>
              <a:t> of </a:t>
            </a:r>
            <a:r>
              <a:rPr lang="es-ES" sz="3200" dirty="0" err="1" smtClean="0"/>
              <a:t>our</a:t>
            </a:r>
            <a:r>
              <a:rPr lang="es-ES" sz="3200" dirty="0" smtClean="0"/>
              <a:t> </a:t>
            </a:r>
            <a:r>
              <a:rPr lang="es-ES" sz="3200" dirty="0" err="1" smtClean="0"/>
              <a:t>views</a:t>
            </a:r>
            <a:r>
              <a:rPr lang="es-ES" sz="3200" dirty="0" smtClean="0"/>
              <a:t> of </a:t>
            </a:r>
            <a:r>
              <a:rPr lang="es-ES" sz="3200" dirty="0" err="1" smtClean="0"/>
              <a:t>distributive</a:t>
            </a:r>
            <a:r>
              <a:rPr lang="es-ES" sz="3200" dirty="0" smtClean="0"/>
              <a:t> </a:t>
            </a:r>
            <a:r>
              <a:rPr lang="es-ES" sz="3200" dirty="0" err="1" smtClean="0"/>
              <a:t>justice</a:t>
            </a:r>
            <a:r>
              <a:rPr lang="es-ES" sz="3200" dirty="0" smtClean="0"/>
              <a:t>.</a:t>
            </a:r>
          </a:p>
          <a:p>
            <a:pPr algn="ctr"/>
            <a:r>
              <a:rPr lang="es-ES" sz="3200" dirty="0" smtClean="0"/>
              <a:t>F. A. von </a:t>
            </a:r>
            <a:r>
              <a:rPr lang="es-ES" sz="3200" dirty="0" err="1" smtClean="0"/>
              <a:t>Hayek</a:t>
            </a:r>
            <a:r>
              <a:rPr lang="es-ES" sz="3200" dirty="0" smtClean="0"/>
              <a:t>.</a:t>
            </a:r>
            <a:endParaRPr lang="es-ES" sz="3200" dirty="0"/>
          </a:p>
        </p:txBody>
      </p:sp>
      <p:sp>
        <p:nvSpPr>
          <p:cNvPr id="16" name="15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2" name="AutoShape 2" descr="Image result for hay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Image result for hay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74" y="1126562"/>
            <a:ext cx="2202427" cy="25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5664" y="1869050"/>
            <a:ext cx="6233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/>
              <a:t>We</a:t>
            </a:r>
            <a:r>
              <a:rPr lang="es-ES" sz="3200" dirty="0" smtClean="0"/>
              <a:t> </a:t>
            </a:r>
            <a:r>
              <a:rPr lang="es-ES" sz="3200" dirty="0" err="1" smtClean="0"/>
              <a:t>must</a:t>
            </a:r>
            <a:r>
              <a:rPr lang="es-ES" sz="3200" dirty="0" smtClean="0"/>
              <a:t> </a:t>
            </a:r>
            <a:r>
              <a:rPr lang="es-ES" sz="3200" dirty="0" err="1" smtClean="0"/>
              <a:t>face</a:t>
            </a:r>
            <a:r>
              <a:rPr lang="es-ES" sz="3200" dirty="0" smtClean="0"/>
              <a:t> the </a:t>
            </a:r>
            <a:r>
              <a:rPr lang="es-ES" sz="3200" dirty="0" err="1" smtClean="0"/>
              <a:t>fact</a:t>
            </a:r>
            <a:r>
              <a:rPr lang="es-ES" sz="3200" dirty="0" smtClean="0"/>
              <a:t> </a:t>
            </a:r>
            <a:r>
              <a:rPr lang="es-ES" sz="3200" dirty="0" err="1" smtClean="0"/>
              <a:t>that</a:t>
            </a:r>
            <a:r>
              <a:rPr lang="es-ES" sz="3200" dirty="0" smtClean="0"/>
              <a:t> the </a:t>
            </a:r>
            <a:r>
              <a:rPr lang="es-ES" sz="3200" dirty="0" err="1" smtClean="0"/>
              <a:t>preservation</a:t>
            </a:r>
            <a:r>
              <a:rPr lang="es-ES" sz="3200" dirty="0" smtClean="0"/>
              <a:t> of individual </a:t>
            </a:r>
            <a:r>
              <a:rPr lang="es-ES" sz="3200" dirty="0" err="1" smtClean="0"/>
              <a:t>freedom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incompatible </a:t>
            </a:r>
            <a:r>
              <a:rPr lang="es-ES" sz="3200" dirty="0" err="1" smtClean="0"/>
              <a:t>with</a:t>
            </a:r>
            <a:r>
              <a:rPr lang="es-ES" sz="3200" dirty="0" smtClean="0"/>
              <a:t> a full </a:t>
            </a:r>
            <a:r>
              <a:rPr lang="es-ES" sz="3200" dirty="0" err="1" smtClean="0"/>
              <a:t>satisfaction</a:t>
            </a:r>
            <a:r>
              <a:rPr lang="es-ES" sz="3200" dirty="0" smtClean="0"/>
              <a:t> of </a:t>
            </a:r>
            <a:r>
              <a:rPr lang="es-ES" sz="3200" dirty="0" err="1" smtClean="0"/>
              <a:t>our</a:t>
            </a:r>
            <a:r>
              <a:rPr lang="es-ES" sz="3200" dirty="0" smtClean="0"/>
              <a:t> </a:t>
            </a:r>
            <a:r>
              <a:rPr lang="es-ES" sz="3200" dirty="0" err="1" smtClean="0"/>
              <a:t>views</a:t>
            </a:r>
            <a:r>
              <a:rPr lang="es-ES" sz="3200" dirty="0" smtClean="0"/>
              <a:t> of </a:t>
            </a:r>
            <a:r>
              <a:rPr lang="es-ES" sz="3200" dirty="0" err="1" smtClean="0"/>
              <a:t>distributive</a:t>
            </a:r>
            <a:r>
              <a:rPr lang="es-ES" sz="3200" dirty="0" smtClean="0"/>
              <a:t> </a:t>
            </a:r>
            <a:r>
              <a:rPr lang="es-ES" sz="3200" dirty="0" err="1" smtClean="0"/>
              <a:t>justice</a:t>
            </a:r>
            <a:r>
              <a:rPr lang="es-ES" sz="3200" dirty="0" smtClean="0"/>
              <a:t>.</a:t>
            </a:r>
          </a:p>
          <a:p>
            <a:pPr algn="ctr"/>
            <a:r>
              <a:rPr lang="es-ES" sz="3200" dirty="0" smtClean="0"/>
              <a:t>F. A. von </a:t>
            </a:r>
            <a:r>
              <a:rPr lang="es-ES" sz="3200" dirty="0" err="1" smtClean="0"/>
              <a:t>Hayek</a:t>
            </a:r>
            <a:r>
              <a:rPr lang="es-ES" sz="3200" dirty="0" smtClean="0"/>
              <a:t>.</a:t>
            </a:r>
            <a:endParaRPr lang="es-ES" sz="3200" dirty="0"/>
          </a:p>
        </p:txBody>
      </p:sp>
      <p:sp>
        <p:nvSpPr>
          <p:cNvPr id="9" name="8 CuadroTexto"/>
          <p:cNvSpPr txBox="1"/>
          <p:nvPr/>
        </p:nvSpPr>
        <p:spPr>
          <a:xfrm rot="2094664">
            <a:off x="1068817" y="3171899"/>
            <a:ext cx="6659337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¿Existe realmente un compromiso (</a:t>
            </a:r>
            <a:r>
              <a:rPr lang="es-ES" sz="3600" dirty="0" err="1" smtClean="0"/>
              <a:t>trade</a:t>
            </a:r>
            <a:r>
              <a:rPr lang="es-ES" sz="3600" dirty="0" smtClean="0"/>
              <a:t>-off) entre equidad y eficiencia/libertad en salud?</a:t>
            </a:r>
            <a:endParaRPr lang="es-ES" sz="3600" dirty="0"/>
          </a:p>
        </p:txBody>
      </p:sp>
      <p:sp>
        <p:nvSpPr>
          <p:cNvPr id="11" name="10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2" name="AutoShape 2" descr="Image result for hay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Image result for hay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70" y="5155483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Image result for tt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144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934929" y="1114425"/>
            <a:ext cx="4424516" cy="138499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El TTIP, ¿una amenaza para los sistemas sanitarios y la salud pública?</a:t>
            </a:r>
            <a:endParaRPr lang="es-ES" sz="2800" dirty="0"/>
          </a:p>
        </p:txBody>
      </p:sp>
      <p:sp>
        <p:nvSpPr>
          <p:cNvPr id="12" name="11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5188" y="14259"/>
            <a:ext cx="856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Amenazas en el ámbito de lo político</a:t>
            </a:r>
            <a:endParaRPr lang="es-ES" sz="3600" dirty="0"/>
          </a:p>
        </p:txBody>
      </p:sp>
      <p:sp>
        <p:nvSpPr>
          <p:cNvPr id="2" name="AutoShape 2" descr="Image result for hay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Image result for hay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70" y="5155483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Image result for tt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144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934929" y="1114425"/>
            <a:ext cx="4424516" cy="138499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El TTIP, ¿una amenaza para los sistemas sanitarios y la salud pública?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2775" y="3598606"/>
            <a:ext cx="5124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 nivel de regulación en protección de la salud.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 nivel de la interacción estado-empresa.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 nivel de blindar procesos de liberalización </a:t>
            </a:r>
            <a:r>
              <a:rPr lang="es-ES" sz="2400" dirty="0" smtClean="0">
                <a:sym typeface="Wingdings" panose="05000000000000000000" pitchFamily="2" charset="2"/>
              </a:rPr>
              <a:t> </a:t>
            </a:r>
            <a:r>
              <a:rPr lang="es-ES" sz="2400" dirty="0" err="1" smtClean="0">
                <a:sym typeface="Wingdings" panose="05000000000000000000" pitchFamily="2" charset="2"/>
              </a:rPr>
              <a:t>There</a:t>
            </a: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 err="1" smtClean="0">
                <a:sym typeface="Wingdings" panose="05000000000000000000" pitchFamily="2" charset="2"/>
              </a:rPr>
              <a:t>is</a:t>
            </a:r>
            <a:r>
              <a:rPr lang="es-ES" sz="2400" dirty="0" smtClean="0">
                <a:sym typeface="Wingdings" panose="05000000000000000000" pitchFamily="2" charset="2"/>
              </a:rPr>
              <a:t> no </a:t>
            </a:r>
            <a:r>
              <a:rPr lang="es-ES" sz="2400" dirty="0" err="1" smtClean="0">
                <a:sym typeface="Wingdings" panose="05000000000000000000" pitchFamily="2" charset="2"/>
              </a:rPr>
              <a:t>alternative</a:t>
            </a:r>
            <a:r>
              <a:rPr lang="es-ES" sz="2400" dirty="0" smtClean="0">
                <a:sym typeface="Wingdings" panose="05000000000000000000" pitchFamily="2" charset="2"/>
              </a:rPr>
              <a:t>.</a:t>
            </a:r>
            <a:endParaRPr lang="es-ES" sz="2400" dirty="0"/>
          </a:p>
        </p:txBody>
      </p:sp>
      <p:sp>
        <p:nvSpPr>
          <p:cNvPr id="10" name="9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111909" y="135334"/>
            <a:ext cx="603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Hoja de ruta.</a:t>
            </a:r>
            <a:endParaRPr lang="es-ES" sz="3600" dirty="0"/>
          </a:p>
        </p:txBody>
      </p:sp>
      <p:sp>
        <p:nvSpPr>
          <p:cNvPr id="5" name="4 Elipse"/>
          <p:cNvSpPr/>
          <p:nvPr/>
        </p:nvSpPr>
        <p:spPr>
          <a:xfrm>
            <a:off x="339213" y="1386348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53961" y="24678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39213" y="3490451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10 Elipse"/>
          <p:cNvSpPr/>
          <p:nvPr/>
        </p:nvSpPr>
        <p:spPr>
          <a:xfrm>
            <a:off x="339213" y="4527754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39212" y="5506064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7" name="6 Conector recto"/>
          <p:cNvCxnSpPr>
            <a:stCxn id="5" idx="6"/>
          </p:cNvCxnSpPr>
          <p:nvPr/>
        </p:nvCxnSpPr>
        <p:spPr>
          <a:xfrm flipV="1">
            <a:off x="988142" y="171081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988141" y="2812023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1002890" y="381491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988141" y="4866962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1002890" y="5830527"/>
            <a:ext cx="6312310" cy="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061883" y="1202341"/>
            <a:ext cx="435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Principios y sostenibilidades.</a:t>
            </a:r>
            <a:endParaRPr lang="es-ES" sz="28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61883" y="2269140"/>
            <a:ext cx="619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económico del sistema sanitario</a:t>
            </a:r>
            <a:endParaRPr lang="es-ES" sz="2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046269" y="3291695"/>
            <a:ext cx="682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epidemiológico del sistema sanitario</a:t>
            </a:r>
            <a:endParaRPr lang="es-ES" sz="28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046269" y="4328998"/>
            <a:ext cx="567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El futuro político del sistema sanitario</a:t>
            </a:r>
            <a:endParaRPr lang="es-ES" sz="2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46269" y="5312223"/>
            <a:ext cx="2884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Despedida y cierre</a:t>
            </a:r>
            <a:endParaRPr lang="es-ES" sz="2800" dirty="0"/>
          </a:p>
        </p:txBody>
      </p:sp>
      <p:sp>
        <p:nvSpPr>
          <p:cNvPr id="23" name="22 Rectángulo"/>
          <p:cNvSpPr/>
          <p:nvPr/>
        </p:nvSpPr>
        <p:spPr>
          <a:xfrm>
            <a:off x="0" y="802020"/>
            <a:ext cx="9144000" cy="4510203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1684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4571999" y="14259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Retomando y cerrando</a:t>
            </a:r>
            <a:endParaRPr lang="es-ES" sz="36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5249"/>
            <a:ext cx="4381499" cy="52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2232" y="1023017"/>
            <a:ext cx="4188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1. La sanidad pública </a:t>
            </a:r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</a:rPr>
              <a:t>NO</a:t>
            </a:r>
            <a:r>
              <a:rPr lang="es-ES" sz="2800" dirty="0" smtClean="0"/>
              <a:t> es políticamente neutra. 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2232" y="2027125"/>
            <a:ext cx="41885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2</a:t>
            </a:r>
            <a:r>
              <a:rPr lang="es-ES" sz="2800" dirty="0" smtClean="0"/>
              <a:t>. Existen </a:t>
            </a:r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</a:rPr>
              <a:t>tensiones </a:t>
            </a:r>
            <a:r>
              <a:rPr lang="es-ES" sz="2800" dirty="0" smtClean="0"/>
              <a:t>crecientes para disminuir la universalidad, amplitud y gratuidad en el punto de asistencia de la sanidad pública.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62232" y="4704781"/>
            <a:ext cx="4188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3. Es necesario </a:t>
            </a:r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</a:rPr>
              <a:t>conjugar</a:t>
            </a:r>
            <a:r>
              <a:rPr lang="es-ES" sz="2800" dirty="0" smtClean="0"/>
              <a:t> lo técnico y lo activista para generar y expandir alternativas de mejora.</a:t>
            </a:r>
            <a:endParaRPr lang="es-ES" sz="2800" dirty="0"/>
          </a:p>
        </p:txBody>
      </p:sp>
      <p:sp>
        <p:nvSpPr>
          <p:cNvPr id="8" name="7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1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Rectángulo redondeado"/>
          <p:cNvSpPr/>
          <p:nvPr/>
        </p:nvSpPr>
        <p:spPr>
          <a:xfrm>
            <a:off x="941433" y="2209168"/>
            <a:ext cx="3414543" cy="40324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259632" y="2497200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Transparencia </a:t>
            </a:r>
            <a:r>
              <a:rPr lang="es-ES" sz="2400" dirty="0" smtClean="0">
                <a:solidFill>
                  <a:srgbClr val="FF0000"/>
                </a:solidFill>
              </a:rPr>
              <a:t>y</a:t>
            </a:r>
            <a:r>
              <a:rPr lang="es-ES" sz="2400" dirty="0" smtClean="0"/>
              <a:t> participación.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Universalismo proporcional.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Salud desde todas las políticas.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1324857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PRINCIPIOS FUNDAMENTALES.</a:t>
            </a:r>
            <a:endParaRPr lang="es-ES" sz="28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923928" y="2914500"/>
            <a:ext cx="172819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771901" y="231433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Abrir las ventanas para rendir cuentas.</a:t>
            </a:r>
            <a:endParaRPr lang="es-E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91781" y="135334"/>
            <a:ext cx="655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Los fundamentos que queremos</a:t>
            </a:r>
            <a:endParaRPr lang="es-ES" sz="3600" dirty="0"/>
          </a:p>
        </p:txBody>
      </p:sp>
      <p:sp>
        <p:nvSpPr>
          <p:cNvPr id="11" name="10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7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678426" y="14259"/>
            <a:ext cx="846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Reflexiones finales (o cíclicamente iniciales).</a:t>
            </a:r>
            <a:endParaRPr lang="es-ES" sz="36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1" y="1158976"/>
            <a:ext cx="4153347" cy="524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07974" y="1158976"/>
            <a:ext cx="3731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1. Insistir en “caminar con los que van más despacio” </a:t>
            </a:r>
            <a:r>
              <a:rPr lang="es-ES" sz="2800" dirty="0" smtClean="0">
                <a:sym typeface="Wingdings" panose="05000000000000000000" pitchFamily="2" charset="2"/>
              </a:rPr>
              <a:t> mayores, diversidad funcional, pacientes psiquiátricos.</a:t>
            </a:r>
            <a:endParaRPr lang="es-ES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807974" y="3571663"/>
            <a:ext cx="3731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2. Generar discursos que sobrepasen los discursos abismales (B. Santos)</a:t>
            </a:r>
            <a:r>
              <a:rPr lang="es-ES" sz="2800" dirty="0" smtClean="0">
                <a:sym typeface="Wingdings" panose="05000000000000000000" pitchFamily="2" charset="2"/>
              </a:rPr>
              <a:t>.</a:t>
            </a:r>
            <a:endParaRPr lang="es-ES" sz="2800" dirty="0"/>
          </a:p>
        </p:txBody>
      </p:sp>
      <p:sp>
        <p:nvSpPr>
          <p:cNvPr id="11" name="10 Elipse"/>
          <p:cNvSpPr/>
          <p:nvPr/>
        </p:nvSpPr>
        <p:spPr>
          <a:xfrm>
            <a:off x="58995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405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98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8992" y="1253613"/>
            <a:ext cx="3950208" cy="3259393"/>
          </a:xfrm>
        </p:spPr>
        <p:txBody>
          <a:bodyPr>
            <a:normAutofit fontScale="90000"/>
          </a:bodyPr>
          <a:lstStyle/>
          <a:p>
            <a:r>
              <a:rPr dirty="0" err="1"/>
              <a:t>Sanidad</a:t>
            </a:r>
            <a:r>
              <a:rPr dirty="0"/>
              <a:t> </a:t>
            </a:r>
            <a:r>
              <a:rPr dirty="0" err="1"/>
              <a:t>pública</a:t>
            </a:r>
            <a:r>
              <a:rPr dirty="0"/>
              <a:t>, ¿</a:t>
            </a:r>
            <a:r>
              <a:rPr dirty="0" err="1"/>
              <a:t>podemos</a:t>
            </a:r>
            <a:r>
              <a:rPr dirty="0"/>
              <a:t> </a:t>
            </a:r>
            <a:r>
              <a:rPr dirty="0" err="1"/>
              <a:t>permitirnos</a:t>
            </a:r>
            <a:r>
              <a:rPr dirty="0"/>
              <a:t> la </a:t>
            </a:r>
            <a:r>
              <a:rPr dirty="0" err="1"/>
              <a:t>sanidad</a:t>
            </a:r>
            <a:r>
              <a:rPr dirty="0"/>
              <a:t> que </a:t>
            </a:r>
            <a:r>
              <a:rPr dirty="0" err="1"/>
              <a:t>tenemos</a:t>
            </a:r>
            <a:r>
              <a:rPr dirty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49" y="5542588"/>
            <a:ext cx="6441310" cy="1078263"/>
          </a:xfrm>
        </p:spPr>
        <p:txBody>
          <a:bodyPr>
            <a:noAutofit/>
          </a:bodyPr>
          <a:lstStyle/>
          <a:p>
            <a:r>
              <a:rPr sz="2400" dirty="0"/>
              <a:t>Javier Padilla @</a:t>
            </a:r>
            <a:r>
              <a:rPr sz="2400" dirty="0" err="1"/>
              <a:t>javierpadillab</a:t>
            </a:r>
            <a:r>
              <a:rPr sz="2400" dirty="0"/>
              <a:t> </a:t>
            </a:r>
            <a:endParaRPr lang="en-US" sz="2800" dirty="0"/>
          </a:p>
          <a:p>
            <a:r>
              <a:rPr sz="2400" dirty="0"/>
              <a:t>javithink@gmail.com</a:t>
            </a:r>
          </a:p>
          <a:p>
            <a:r>
              <a:rPr sz="2400" dirty="0" err="1"/>
              <a:t>Bienvenida</a:t>
            </a:r>
            <a:r>
              <a:rPr sz="2400" dirty="0"/>
              <a:t> Gala @</a:t>
            </a:r>
            <a:r>
              <a:rPr sz="2400" dirty="0" err="1"/>
              <a:t>bienveg</a:t>
            </a:r>
            <a:endParaRPr sz="2800" dirty="0"/>
          </a:p>
        </p:txBody>
      </p:sp>
      <p:pic>
        <p:nvPicPr>
          <p:cNvPr id="6" name="Picture 2" descr="Universidad de Verano - Instituto 25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726" cy="14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8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Rectángulo redondeado"/>
          <p:cNvSpPr/>
          <p:nvPr/>
        </p:nvSpPr>
        <p:spPr>
          <a:xfrm>
            <a:off x="941433" y="2209168"/>
            <a:ext cx="3414543" cy="40324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259632" y="2497200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Transparencia </a:t>
            </a:r>
            <a:r>
              <a:rPr lang="es-ES" sz="2400" dirty="0" smtClean="0">
                <a:solidFill>
                  <a:srgbClr val="FF0000"/>
                </a:solidFill>
              </a:rPr>
              <a:t>y</a:t>
            </a:r>
            <a:r>
              <a:rPr lang="es-ES" sz="2400" dirty="0" smtClean="0"/>
              <a:t> participación.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Universalismo proporcional.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Salud desde todas las políticas.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1324857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PRINCIPIOS FUNDAMENTALES.</a:t>
            </a:r>
            <a:endParaRPr lang="es-ES" sz="2800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923928" y="3994620"/>
            <a:ext cx="172819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789300" y="3209790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Salud para </a:t>
            </a:r>
            <a:r>
              <a:rPr lang="es-ES" sz="2400" dirty="0" err="1" smtClean="0"/>
              <a:t>todxs</a:t>
            </a:r>
            <a:r>
              <a:rPr lang="es-ES" sz="2400" dirty="0" smtClean="0"/>
              <a:t>, pero poniéndoselo más fácil a quien más lo necesita</a:t>
            </a:r>
            <a:endParaRPr lang="es-E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91781" y="135334"/>
            <a:ext cx="655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Los fundamentos que queremos</a:t>
            </a:r>
            <a:endParaRPr lang="es-ES" sz="3600" dirty="0"/>
          </a:p>
        </p:txBody>
      </p:sp>
      <p:sp>
        <p:nvSpPr>
          <p:cNvPr id="13" name="12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3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Rectángulo redondeado"/>
          <p:cNvSpPr/>
          <p:nvPr/>
        </p:nvSpPr>
        <p:spPr>
          <a:xfrm>
            <a:off x="941433" y="2209168"/>
            <a:ext cx="3414543" cy="40324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259632" y="2497200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Transparencia </a:t>
            </a:r>
            <a:r>
              <a:rPr lang="es-ES" sz="2400" dirty="0" smtClean="0">
                <a:solidFill>
                  <a:srgbClr val="FF0000"/>
                </a:solidFill>
              </a:rPr>
              <a:t>y</a:t>
            </a:r>
            <a:r>
              <a:rPr lang="es-ES" sz="2400" dirty="0" smtClean="0"/>
              <a:t> participación.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Universalismo proporcional.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Salud desde todas las políticas.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1324857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PRINCIPIOS FUNDAMENTALES.</a:t>
            </a:r>
            <a:endParaRPr lang="es-ES" sz="28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923928" y="5264732"/>
            <a:ext cx="172819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765922" y="4295236"/>
            <a:ext cx="2910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“Si los principales problemas de salud son sociales, así deben ser las soluciones” (G. Rose)</a:t>
            </a:r>
            <a:endParaRPr lang="es-E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91781" y="135334"/>
            <a:ext cx="655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Los fundamentos que queremos</a:t>
            </a:r>
            <a:endParaRPr lang="es-ES" sz="3600" dirty="0"/>
          </a:p>
        </p:txBody>
      </p:sp>
      <p:sp>
        <p:nvSpPr>
          <p:cNvPr id="13" name="12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2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781665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jess3.com/media/projects/374/JESS3_WHO_WhatIsHealth_Infographic_V6.5_A4_Spani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" b="76273"/>
          <a:stretch/>
        </p:blipFill>
        <p:spPr bwMode="auto">
          <a:xfrm>
            <a:off x="287944" y="911311"/>
            <a:ext cx="8568109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91781" y="135334"/>
            <a:ext cx="655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Los fundamentos que queremos</a:t>
            </a:r>
            <a:endParaRPr lang="es-ES" sz="3600" dirty="0"/>
          </a:p>
        </p:txBody>
      </p:sp>
      <p:sp>
        <p:nvSpPr>
          <p:cNvPr id="6" name="5 Elipse"/>
          <p:cNvSpPr/>
          <p:nvPr/>
        </p:nvSpPr>
        <p:spPr>
          <a:xfrm>
            <a:off x="117987" y="29496"/>
            <a:ext cx="648929" cy="64892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s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4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2166</Words>
  <Application>Microsoft Office PowerPoint</Application>
  <PresentationFormat>Presentación en pantalla (4:3)</PresentationFormat>
  <Paragraphs>327</Paragraphs>
  <Slides>61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6" baseType="lpstr">
      <vt:lpstr>Arial</vt:lpstr>
      <vt:lpstr>Calibri</vt:lpstr>
      <vt:lpstr>Wingdings</vt:lpstr>
      <vt:lpstr>宋体</vt:lpstr>
      <vt:lpstr>Office Theme</vt:lpstr>
      <vt:lpstr>Sanidad pública, ¿podemos permitirnos la sanidad que tenemos?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Sanidad pública, ¿podemos permitirnos la sanidad que tenemos?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Sanidad pública, ¿podemos permitirnos la sanidad que tenemos?</dc:title>
  <dc:creator>Javi</dc:creator>
  <cp:lastModifiedBy>Javi</cp:lastModifiedBy>
  <cp:revision>21</cp:revision>
  <dcterms:created xsi:type="dcterms:W3CDTF">2012-04-11T11:10:54Z</dcterms:created>
  <dcterms:modified xsi:type="dcterms:W3CDTF">2015-07-25T10:22:30Z</dcterms:modified>
</cp:coreProperties>
</file>